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heme/theme2.xml" ContentType="application/vnd.openxmlformats-officedocument.theme+xml"/>
  <Override PartName="/ppt/tags/tag7.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omments/comment1.xml" ContentType="application/vnd.openxmlformats-officedocument.presentationml.comment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8.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omments/comment2.xml" ContentType="application/vnd.openxmlformats-officedocument.presentationml.comment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comments/comment3.xml" ContentType="application/vnd.openxmlformats-officedocument.presentationml.comments+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p:sldMasterIdLst>
    <p:sldMasterId id="2147483660" r:id="rId5"/>
  </p:sldMasterIdLst>
  <p:notesMasterIdLst>
    <p:notesMasterId r:id="rId46"/>
  </p:notesMasterIdLst>
  <p:sldIdLst>
    <p:sldId id="260" r:id="rId6"/>
    <p:sldId id="322" r:id="rId7"/>
    <p:sldId id="323" r:id="rId8"/>
    <p:sldId id="289" r:id="rId9"/>
    <p:sldId id="330" r:id="rId10"/>
    <p:sldId id="338" r:id="rId11"/>
    <p:sldId id="293" r:id="rId12"/>
    <p:sldId id="331" r:id="rId13"/>
    <p:sldId id="332" r:id="rId14"/>
    <p:sldId id="333" r:id="rId15"/>
    <p:sldId id="337" r:id="rId16"/>
    <p:sldId id="267" r:id="rId17"/>
    <p:sldId id="283" r:id="rId18"/>
    <p:sldId id="325" r:id="rId19"/>
    <p:sldId id="284" r:id="rId20"/>
    <p:sldId id="339" r:id="rId21"/>
    <p:sldId id="340" r:id="rId22"/>
    <p:sldId id="326" r:id="rId23"/>
    <p:sldId id="327" r:id="rId24"/>
    <p:sldId id="328" r:id="rId25"/>
    <p:sldId id="329" r:id="rId26"/>
    <p:sldId id="324" r:id="rId27"/>
    <p:sldId id="291" r:id="rId28"/>
    <p:sldId id="302" r:id="rId29"/>
    <p:sldId id="303" r:id="rId30"/>
    <p:sldId id="304" r:id="rId31"/>
    <p:sldId id="305" r:id="rId32"/>
    <p:sldId id="306" r:id="rId33"/>
    <p:sldId id="288" r:id="rId34"/>
    <p:sldId id="282" r:id="rId35"/>
    <p:sldId id="296" r:id="rId36"/>
    <p:sldId id="280" r:id="rId37"/>
    <p:sldId id="279" r:id="rId38"/>
    <p:sldId id="278" r:id="rId39"/>
    <p:sldId id="277" r:id="rId40"/>
    <p:sldId id="276" r:id="rId41"/>
    <p:sldId id="281" r:id="rId42"/>
    <p:sldId id="335" r:id="rId43"/>
    <p:sldId id="298" r:id="rId44"/>
    <p:sldId id="315" r:id="rId45"/>
  </p:sldIdLst>
  <p:sldSz cx="9144000" cy="6858000" type="screen4x3"/>
  <p:notesSz cx="7010400" cy="9296400"/>
  <p:custDataLst>
    <p:tags r:id="rId47"/>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arah.Dominie" initials="S" lastIdx="13" clrIdx="0">
    <p:extLst>
      <p:ext uri="{19B8F6BF-5375-455C-9EA6-DF929625EA0E}">
        <p15:presenceInfo xmlns:p15="http://schemas.microsoft.com/office/powerpoint/2012/main" userId="S-1-5-21-2014083345-1803438435-1920297168-167512" providerId="AD"/>
      </p:ext>
    </p:extLst>
  </p:cmAuthor>
  <p:cmAuthor id="2" name="Nathalie.Gionet" initials="N" lastIdx="6" clrIdx="1">
    <p:extLst>
      <p:ext uri="{19B8F6BF-5375-455C-9EA6-DF929625EA0E}">
        <p15:presenceInfo xmlns:p15="http://schemas.microsoft.com/office/powerpoint/2012/main" userId="S-1-5-21-2014083345-1803438435-1920297168-57919" providerId="AD"/>
      </p:ext>
    </p:extLst>
  </p:cmAuthor>
  <p:cmAuthor id="3" name="Michael.Zuccarini" initials="M" lastIdx="32" clrIdx="2">
    <p:extLst>
      <p:ext uri="{19B8F6BF-5375-455C-9EA6-DF929625EA0E}">
        <p15:presenceInfo xmlns:p15="http://schemas.microsoft.com/office/powerpoint/2012/main" userId="S-1-5-21-2014083345-1803438435-1920297168-18107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8C969B"/>
    <a:srgbClr val="361C2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764" autoAdjust="0"/>
    <p:restoredTop sz="71842" autoAdjust="0"/>
  </p:normalViewPr>
  <p:slideViewPr>
    <p:cSldViewPr snapToGrid="0">
      <p:cViewPr varScale="1">
        <p:scale>
          <a:sx n="84" d="100"/>
          <a:sy n="84" d="100"/>
        </p:scale>
        <p:origin x="1680" y="78"/>
      </p:cViewPr>
      <p:guideLst/>
    </p:cSldViewPr>
  </p:slideViewPr>
  <p:outlineViewPr>
    <p:cViewPr>
      <p:scale>
        <a:sx n="33" d="100"/>
        <a:sy n="33" d="100"/>
      </p:scale>
      <p:origin x="0" y="-2556"/>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tags" Target="tags/tag1.xml"/><Relationship Id="rId50"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tableStyles" Target="tableStyles.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commentAuthors" Target="commentAuthors.xml"/><Relationship Id="rId8" Type="http://schemas.openxmlformats.org/officeDocument/2006/relationships/slide" Target="slides/slide3.xml"/><Relationship Id="rId51"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oleObject" Target="file:///\\hpw-fs\teb-data\Planning\MGTSYST\SurfaceManagement\SMSWorkingFiles\SMS_Model_Oracle.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pivotSource>
    <c:name>[SMS_Model_Oracle.xlsx]Network Analysis!Network Condition</c:name>
    <c:fmtId val="53"/>
  </c:pivotSource>
  <c:chart>
    <c:title>
      <c:tx>
        <c:rich>
          <a:bodyPr rot="0" spcFirstLastPara="1" vertOverflow="ellipsis" vert="horz" wrap="square" anchor="ctr" anchorCtr="1"/>
          <a:lstStyle/>
          <a:p>
            <a:pPr algn="ctr" rtl="0">
              <a:defRPr sz="1400" b="1" i="0" u="none" strike="noStrike" kern="1200" spc="0" baseline="0">
                <a:solidFill>
                  <a:srgbClr val="244C5A"/>
                </a:solidFill>
                <a:latin typeface="Montserrat" panose="00000500000000000000" pitchFamily="2" charset="0"/>
                <a:ea typeface="+mn-ea"/>
                <a:cs typeface="+mn-cs"/>
              </a:defRPr>
            </a:pPr>
            <a:r>
              <a:rPr lang="en-CA" sz="1400" b="1">
                <a:solidFill>
                  <a:srgbClr val="244C5A"/>
                </a:solidFill>
                <a:latin typeface="Montserrat" panose="00000500000000000000" pitchFamily="2" charset="0"/>
              </a:rPr>
              <a:t>Average Network Condition (Pavement and BST)</a:t>
            </a:r>
          </a:p>
        </c:rich>
      </c:tx>
      <c:overlay val="0"/>
      <c:spPr>
        <a:noFill/>
        <a:ln>
          <a:noFill/>
        </a:ln>
        <a:effectLst/>
      </c:spPr>
      <c:txPr>
        <a:bodyPr rot="0" spcFirstLastPara="1" vertOverflow="ellipsis" vert="horz" wrap="square" anchor="ctr" anchorCtr="1"/>
        <a:lstStyle/>
        <a:p>
          <a:pPr algn="ctr" rtl="0">
            <a:defRPr sz="1400" b="1" i="0" u="none" strike="noStrike" kern="1200" spc="0" baseline="0">
              <a:solidFill>
                <a:srgbClr val="244C5A"/>
              </a:solidFill>
              <a:latin typeface="Montserrat" panose="00000500000000000000" pitchFamily="2" charset="0"/>
              <a:ea typeface="+mn-ea"/>
              <a:cs typeface="+mn-cs"/>
            </a:defRPr>
          </a:pPr>
          <a:endParaRPr lang="en-US"/>
        </a:p>
      </c:txPr>
    </c:title>
    <c:autoTitleDeleted val="0"/>
    <c:pivotFmts>
      <c:pivotFmt>
        <c:idx val="0"/>
        <c:spPr>
          <a:solidFill>
            <a:srgbClr val="DC4405"/>
          </a:solidFill>
          <a:ln>
            <a:noFill/>
          </a:ln>
          <a:effectLst/>
        </c:spPr>
        <c:marker>
          <c:symbol val="none"/>
        </c:marker>
        <c:dLbl>
          <c:idx val="0"/>
          <c:numFmt formatCode="#,##0.0" sourceLinked="0"/>
          <c:spPr>
            <a:noFill/>
            <a:ln>
              <a:noFill/>
            </a:ln>
            <a:effectLst/>
          </c:spPr>
          <c:txPr>
            <a:bodyPr rot="0" spcFirstLastPara="1" vertOverflow="ellipsis" vert="horz" wrap="square" anchor="ctr" anchorCtr="1"/>
            <a:lstStyle/>
            <a:p>
              <a:pPr>
                <a:defRPr sz="800" b="0" i="0" u="none" strike="noStrike" kern="1200" baseline="0">
                  <a:solidFill>
                    <a:sysClr val="windowText" lastClr="000000"/>
                  </a:solidFill>
                  <a:latin typeface="Nunito Sans" panose="00000500000000000000" pitchFamily="2" charset="0"/>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1"/>
        <c:spPr>
          <a:solidFill>
            <a:srgbClr val="DC4405"/>
          </a:solidFill>
          <a:ln>
            <a:noFill/>
          </a:ln>
          <a:effectLst/>
        </c:spPr>
        <c:marker>
          <c:symbol val="none"/>
        </c:marker>
        <c:dLbl>
          <c:idx val="0"/>
          <c:numFmt formatCode="#,##0.0" sourceLinked="0"/>
          <c:spPr>
            <a:noFill/>
            <a:ln>
              <a:noFill/>
            </a:ln>
            <a:effectLst/>
          </c:spPr>
          <c:txPr>
            <a:bodyPr rot="0" spcFirstLastPara="1" vertOverflow="ellipsis" vert="horz" wrap="square" anchor="ctr" anchorCtr="1"/>
            <a:lstStyle/>
            <a:p>
              <a:pPr>
                <a:defRPr sz="800" b="0" i="0" u="none" strike="noStrike" kern="1200" baseline="0">
                  <a:solidFill>
                    <a:sysClr val="windowText" lastClr="000000"/>
                  </a:solidFill>
                  <a:latin typeface="Nunito Sans" panose="00000500000000000000" pitchFamily="2" charset="0"/>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2"/>
        <c:spPr>
          <a:solidFill>
            <a:srgbClr val="DC4405"/>
          </a:solidFill>
          <a:ln>
            <a:noFill/>
          </a:ln>
          <a:effectLst/>
        </c:spPr>
        <c:marker>
          <c:symbol val="none"/>
        </c:marker>
        <c:dLbl>
          <c:idx val="0"/>
          <c:numFmt formatCode="#,##0.0" sourceLinked="0"/>
          <c:spPr>
            <a:noFill/>
            <a:ln>
              <a:noFill/>
            </a:ln>
            <a:effectLst/>
          </c:spPr>
          <c:txPr>
            <a:bodyPr rot="0" spcFirstLastPara="1" vertOverflow="ellipsis" vert="horz" wrap="square" anchor="ctr" anchorCtr="1"/>
            <a:lstStyle/>
            <a:p>
              <a:pPr>
                <a:defRPr sz="800" b="0" i="0" u="none" strike="noStrike" kern="1200" baseline="0">
                  <a:solidFill>
                    <a:sysClr val="windowText" lastClr="000000"/>
                  </a:solidFill>
                  <a:latin typeface="Nunito Sans" panose="00000500000000000000" pitchFamily="2" charset="0"/>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s>
    <c:plotArea>
      <c:layout/>
      <c:barChart>
        <c:barDir val="col"/>
        <c:grouping val="clustered"/>
        <c:varyColors val="0"/>
        <c:ser>
          <c:idx val="0"/>
          <c:order val="0"/>
          <c:tx>
            <c:strRef>
              <c:f>'Network Analysis'!$AF$27</c:f>
              <c:strCache>
                <c:ptCount val="1"/>
                <c:pt idx="0">
                  <c:v>Total</c:v>
                </c:pt>
              </c:strCache>
            </c:strRef>
          </c:tx>
          <c:spPr>
            <a:solidFill>
              <a:srgbClr val="DC4405"/>
            </a:solidFill>
            <a:ln>
              <a:noFill/>
            </a:ln>
            <a:effectLst/>
          </c:spPr>
          <c:invertIfNegative val="0"/>
          <c:dLbls>
            <c:numFmt formatCode="#,##0.0" sourceLinked="0"/>
            <c:spPr>
              <a:noFill/>
              <a:ln>
                <a:noFill/>
              </a:ln>
              <a:effectLst/>
            </c:spPr>
            <c:txPr>
              <a:bodyPr rot="0" spcFirstLastPara="1" vertOverflow="ellipsis" vert="horz" wrap="square" anchor="ctr" anchorCtr="1"/>
              <a:lstStyle/>
              <a:p>
                <a:pPr>
                  <a:defRPr sz="800" b="0" i="0" u="none" strike="noStrike" kern="1200" baseline="0">
                    <a:solidFill>
                      <a:sysClr val="windowText" lastClr="000000"/>
                    </a:solidFill>
                    <a:latin typeface="Nunito Sans" panose="00000500000000000000" pitchFamily="2"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'Network Analysis'!$AE$28:$AE$47</c:f>
              <c:strCache>
                <c:ptCount val="19"/>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strCache>
            </c:strRef>
          </c:cat>
          <c:val>
            <c:numRef>
              <c:f>'Network Analysis'!$AF$28:$AF$47</c:f>
              <c:numCache>
                <c:formatCode>General</c:formatCode>
                <c:ptCount val="19"/>
                <c:pt idx="0">
                  <c:v>66.58981042424243</c:v>
                </c:pt>
                <c:pt idx="1">
                  <c:v>66.026844192079835</c:v>
                </c:pt>
                <c:pt idx="2">
                  <c:v>67.35828588374855</c:v>
                </c:pt>
                <c:pt idx="3">
                  <c:v>67.803567713350063</c:v>
                </c:pt>
                <c:pt idx="4">
                  <c:v>66.854266908327816</c:v>
                </c:pt>
                <c:pt idx="5">
                  <c:v>66.116951207958323</c:v>
                </c:pt>
                <c:pt idx="6">
                  <c:v>66.599135170976552</c:v>
                </c:pt>
                <c:pt idx="7">
                  <c:v>66.674694535263882</c:v>
                </c:pt>
                <c:pt idx="8">
                  <c:v>65.972818606825655</c:v>
                </c:pt>
                <c:pt idx="9">
                  <c:v>66.106250523669843</c:v>
                </c:pt>
                <c:pt idx="10">
                  <c:v>66.847725157033736</c:v>
                </c:pt>
                <c:pt idx="11">
                  <c:v>67.769802466928894</c:v>
                </c:pt>
                <c:pt idx="12">
                  <c:v>68.691723784482392</c:v>
                </c:pt>
                <c:pt idx="13">
                  <c:v>68.556388175386402</c:v>
                </c:pt>
                <c:pt idx="14">
                  <c:v>69.122814717714505</c:v>
                </c:pt>
                <c:pt idx="15">
                  <c:v>70.523047560276765</c:v>
                </c:pt>
                <c:pt idx="16">
                  <c:v>70.232859343846329</c:v>
                </c:pt>
                <c:pt idx="17">
                  <c:v>70.908530259365975</c:v>
                </c:pt>
                <c:pt idx="18">
                  <c:v>70.917866766797701</c:v>
                </c:pt>
              </c:numCache>
            </c:numRef>
          </c:val>
          <c:extLst>
            <c:ext xmlns:c16="http://schemas.microsoft.com/office/drawing/2014/chart" uri="{C3380CC4-5D6E-409C-BE32-E72D297353CC}">
              <c16:uniqueId val="{00000000-61F5-4BE0-BE23-272B77840D99}"/>
            </c:ext>
          </c:extLst>
        </c:ser>
        <c:dLbls>
          <c:showLegendKey val="0"/>
          <c:showVal val="0"/>
          <c:showCatName val="0"/>
          <c:showSerName val="0"/>
          <c:showPercent val="0"/>
          <c:showBubbleSize val="0"/>
        </c:dLbls>
        <c:gapWidth val="219"/>
        <c:overlap val="-27"/>
        <c:axId val="673883952"/>
        <c:axId val="665884608"/>
      </c:barChart>
      <c:catAx>
        <c:axId val="6738839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ysClr val="windowText" lastClr="000000"/>
                </a:solidFill>
                <a:latin typeface="Nunito Sans" panose="00000500000000000000" pitchFamily="2" charset="0"/>
                <a:ea typeface="+mn-ea"/>
                <a:cs typeface="+mn-cs"/>
              </a:defRPr>
            </a:pPr>
            <a:endParaRPr lang="en-US"/>
          </a:p>
        </c:txPr>
        <c:crossAx val="665884608"/>
        <c:crosses val="autoZero"/>
        <c:auto val="1"/>
        <c:lblAlgn val="ctr"/>
        <c:lblOffset val="100"/>
        <c:noMultiLvlLbl val="0"/>
      </c:catAx>
      <c:valAx>
        <c:axId val="665884608"/>
        <c:scaling>
          <c:orientation val="minMax"/>
          <c:max val="80"/>
          <c:min val="45"/>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ysClr val="windowText" lastClr="000000"/>
                </a:solidFill>
                <a:latin typeface="Nunito Sans" panose="00000500000000000000" pitchFamily="2" charset="0"/>
                <a:ea typeface="+mn-ea"/>
                <a:cs typeface="+mn-cs"/>
              </a:defRPr>
            </a:pPr>
            <a:endParaRPr lang="en-US"/>
          </a:p>
        </c:txPr>
        <c:crossAx val="673883952"/>
        <c:crosses val="autoZero"/>
        <c:crossBetween val="between"/>
      </c:valAx>
      <c:spPr>
        <a:noFill/>
        <a:ln>
          <a:noFill/>
        </a:ln>
        <a:effectLst/>
      </c:spPr>
    </c:plotArea>
    <c:plotVisOnly val="1"/>
    <c:dispBlanksAs val="gap"/>
    <c:showDLblsOverMax val="0"/>
  </c:chart>
  <c:spPr>
    <a:noFill/>
    <a:ln w="3175">
      <a:solidFill>
        <a:schemeClr val="accent1"/>
      </a:solidFill>
    </a:ln>
    <a:effectLst/>
  </c:spPr>
  <c:txPr>
    <a:bodyPr/>
    <a:lstStyle/>
    <a:p>
      <a:pPr>
        <a:defRPr sz="800">
          <a:solidFill>
            <a:sysClr val="windowText" lastClr="000000"/>
          </a:solidFill>
          <a:latin typeface="Nunito Sans" panose="00000500000000000000" pitchFamily="2" charset="0"/>
        </a:defRPr>
      </a:pPr>
      <a:endParaRPr lang="en-US"/>
    </a:p>
  </c:txPr>
  <c:externalData r:id="rId3">
    <c:autoUpdate val="0"/>
  </c:externalData>
  <c:extLst>
    <c:ext xmlns:c14="http://schemas.microsoft.com/office/drawing/2007/8/2/chart" uri="{781A3756-C4B2-4CAC-9D66-4F8BD8637D16}">
      <c14:pivotOptions>
        <c14:dropZoneFilter val="1"/>
        <c14:dropZoneCategories val="1"/>
        <c14:dropZoneData val="1"/>
      </c14:pivotOptions>
    </c:ext>
  </c:extLst>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omments/comment1.xml><?xml version="1.0" encoding="utf-8"?>
<p:cmLst xmlns:a="http://schemas.openxmlformats.org/drawingml/2006/main" xmlns:r="http://schemas.openxmlformats.org/officeDocument/2006/relationships" xmlns:p="http://schemas.openxmlformats.org/presentationml/2006/main">
  <p:cm authorId="1" dt="2019-03-22T11:19:41.094" idx="12">
    <p:pos x="10" y="10"/>
    <p:text>Check the notes here, not sure how to word it.</p:text>
    <p:extLst>
      <p:ext uri="{C676402C-5697-4E1C-873F-D02D1690AC5C}">
        <p15:threadingInfo xmlns:p15="http://schemas.microsoft.com/office/powerpoint/2012/main" timeZoneBias="42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3" dt="2019-02-09T12:43:20.604" idx="28">
    <p:pos x="10" y="10"/>
    <p:text>DM indicated that a 12 year cycle for class 6 hwys is too long  of a duration.  Re-evaluate after 2019-20 program is complete and cost check estimates.  If cost estimates are reduced, shorten 12 year cycle for class 6 roads. And/or consider removing 100 and 200 level rural residential roads from class 6 roads as they are currently included (remove them from program) and shorten cycle on class 6 hwys such as canol and nahanni hwys.</p:text>
    <p:extLst>
      <p:ext uri="{C676402C-5697-4E1C-873F-D02D1690AC5C}">
        <p15:threadingInfo xmlns:p15="http://schemas.microsoft.com/office/powerpoint/2012/main" timeZoneBias="480"/>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3" dt="2019-02-09T12:51:03.228" idx="30">
    <p:pos x="10" y="10"/>
    <p:text>DM suggested that we complete a jurisidictional review for line paintig including best practices, paint types and volumes, options, etc.  To be included into lane delinaion study.</p:text>
    <p:extLst>
      <p:ext uri="{C676402C-5697-4E1C-873F-D02D1690AC5C}">
        <p15:threadingInfo xmlns:p15="http://schemas.microsoft.com/office/powerpoint/2012/main" timeZoneBias="480"/>
      </p:ext>
    </p:extLst>
  </p:cm>
  <p:cm authorId="3" dt="2019-02-09T13:02:11.350" idx="32">
    <p:pos x="106" y="106"/>
    <p:text>DM suggested tht we look into new paints which are cheaper, stay on road longer, look internationally, basically a product review is required.</p:text>
    <p:extLst>
      <p:ext uri="{C676402C-5697-4E1C-873F-D02D1690AC5C}">
        <p15:threadingInfo xmlns:p15="http://schemas.microsoft.com/office/powerpoint/2012/main" timeZoneBias="480"/>
      </p:ext>
    </p:extLst>
  </p:cm>
</p: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DF01029-641D-434C-9089-3B1F716AE46A}" type="doc">
      <dgm:prSet loTypeId="urn:microsoft.com/office/officeart/2005/8/layout/cycle8" loCatId="cycle" qsTypeId="urn:microsoft.com/office/officeart/2005/8/quickstyle/simple2" qsCatId="simple" csTypeId="urn:microsoft.com/office/officeart/2005/8/colors/accent1_2" csCatId="accent1" phldr="1"/>
      <dgm:spPr/>
      <dgm:t>
        <a:bodyPr/>
        <a:lstStyle/>
        <a:p>
          <a:endParaRPr lang="en-CA"/>
        </a:p>
      </dgm:t>
    </dgm:pt>
    <dgm:pt modelId="{3DFDA22D-21AC-4D98-BAAA-9F8DFC461C19}">
      <dgm:prSet phldrT="[Text]"/>
      <dgm:spPr/>
      <dgm:t>
        <a:bodyPr/>
        <a:lstStyle/>
        <a:p>
          <a:r>
            <a:rPr lang="en-CA"/>
            <a:t>Service delivery to customers</a:t>
          </a:r>
        </a:p>
      </dgm:t>
    </dgm:pt>
    <dgm:pt modelId="{1FB086C8-400B-4D9E-85AB-F165B6BD2464}" type="parTrans" cxnId="{340364F0-CBAD-42BA-9CEE-7254F0291D69}">
      <dgm:prSet/>
      <dgm:spPr/>
      <dgm:t>
        <a:bodyPr/>
        <a:lstStyle/>
        <a:p>
          <a:endParaRPr lang="en-CA"/>
        </a:p>
      </dgm:t>
    </dgm:pt>
    <dgm:pt modelId="{F83320B3-202F-47E1-92B3-5438A702411C}" type="sibTrans" cxnId="{340364F0-CBAD-42BA-9CEE-7254F0291D69}">
      <dgm:prSet/>
      <dgm:spPr/>
      <dgm:t>
        <a:bodyPr/>
        <a:lstStyle/>
        <a:p>
          <a:endParaRPr lang="en-CA"/>
        </a:p>
      </dgm:t>
    </dgm:pt>
    <dgm:pt modelId="{8639E744-E7DA-4559-A16B-CE8E4C1D97FF}">
      <dgm:prSet/>
      <dgm:spPr/>
      <dgm:t>
        <a:bodyPr/>
        <a:lstStyle/>
        <a:p>
          <a:r>
            <a:rPr lang="en-CA"/>
            <a:t>Holistic approach</a:t>
          </a:r>
        </a:p>
      </dgm:t>
    </dgm:pt>
    <dgm:pt modelId="{30B731E5-1CC0-48AD-A624-70187E43EFCE}" type="parTrans" cxnId="{0E748E59-D387-40FC-9DA9-E33C05F5BEF3}">
      <dgm:prSet/>
      <dgm:spPr/>
      <dgm:t>
        <a:bodyPr/>
        <a:lstStyle/>
        <a:p>
          <a:endParaRPr lang="en-CA"/>
        </a:p>
      </dgm:t>
    </dgm:pt>
    <dgm:pt modelId="{3522F457-1CF1-40FC-8F59-3AD80907E8D4}" type="sibTrans" cxnId="{0E748E59-D387-40FC-9DA9-E33C05F5BEF3}">
      <dgm:prSet/>
      <dgm:spPr/>
      <dgm:t>
        <a:bodyPr/>
        <a:lstStyle/>
        <a:p>
          <a:endParaRPr lang="en-CA"/>
        </a:p>
      </dgm:t>
    </dgm:pt>
    <dgm:pt modelId="{377D324C-7CBD-410A-9538-1EAA400D7C42}">
      <dgm:prSet/>
      <dgm:spPr/>
      <dgm:t>
        <a:bodyPr/>
        <a:lstStyle/>
        <a:p>
          <a:r>
            <a:rPr lang="en-CA"/>
            <a:t>Investment decision-making</a:t>
          </a:r>
        </a:p>
      </dgm:t>
    </dgm:pt>
    <dgm:pt modelId="{4731B204-117F-4A47-9731-CB0B28E01E2D}" type="parTrans" cxnId="{3EF74DE4-3B4C-4B53-B9AD-A75A0E6A3CD7}">
      <dgm:prSet/>
      <dgm:spPr/>
      <dgm:t>
        <a:bodyPr/>
        <a:lstStyle/>
        <a:p>
          <a:endParaRPr lang="en-CA"/>
        </a:p>
      </dgm:t>
    </dgm:pt>
    <dgm:pt modelId="{BC1BF286-D147-41B2-BD79-84737100BC61}" type="sibTrans" cxnId="{3EF74DE4-3B4C-4B53-B9AD-A75A0E6A3CD7}">
      <dgm:prSet/>
      <dgm:spPr/>
      <dgm:t>
        <a:bodyPr/>
        <a:lstStyle/>
        <a:p>
          <a:endParaRPr lang="en-CA"/>
        </a:p>
      </dgm:t>
    </dgm:pt>
    <dgm:pt modelId="{C926B55E-0335-4102-A747-B35D9A8897BD}">
      <dgm:prSet/>
      <dgm:spPr/>
      <dgm:t>
        <a:bodyPr/>
        <a:lstStyle/>
        <a:p>
          <a:r>
            <a:rPr lang="en-CA" dirty="0"/>
            <a:t>Support for asset management</a:t>
          </a:r>
        </a:p>
      </dgm:t>
    </dgm:pt>
    <dgm:pt modelId="{B2E65A79-7DDA-4FFB-A45F-D00B4F1E646A}" type="parTrans" cxnId="{5A7B8C0E-1F40-461E-999F-179A79E03FE6}">
      <dgm:prSet/>
      <dgm:spPr/>
      <dgm:t>
        <a:bodyPr/>
        <a:lstStyle/>
        <a:p>
          <a:endParaRPr lang="en-CA"/>
        </a:p>
      </dgm:t>
    </dgm:pt>
    <dgm:pt modelId="{C1C414D2-5185-4E22-90AF-EC04FE1F15A4}" type="sibTrans" cxnId="{5A7B8C0E-1F40-461E-999F-179A79E03FE6}">
      <dgm:prSet/>
      <dgm:spPr/>
      <dgm:t>
        <a:bodyPr/>
        <a:lstStyle/>
        <a:p>
          <a:endParaRPr lang="en-CA"/>
        </a:p>
      </dgm:t>
    </dgm:pt>
    <dgm:pt modelId="{A049C312-685F-408D-A6F0-2CF9218B825B}">
      <dgm:prSet/>
      <dgm:spPr/>
      <dgm:t>
        <a:bodyPr/>
        <a:lstStyle/>
        <a:p>
          <a:r>
            <a:rPr lang="en-CA"/>
            <a:t>Measuring effectiveness and continually improving</a:t>
          </a:r>
        </a:p>
      </dgm:t>
    </dgm:pt>
    <dgm:pt modelId="{539F9E55-A85F-4216-82E5-2AF7AA70B0D9}" type="parTrans" cxnId="{DF9CDC49-0390-4A59-BB62-3200E142534C}">
      <dgm:prSet/>
      <dgm:spPr/>
      <dgm:t>
        <a:bodyPr/>
        <a:lstStyle/>
        <a:p>
          <a:endParaRPr lang="en-CA"/>
        </a:p>
      </dgm:t>
    </dgm:pt>
    <dgm:pt modelId="{615B94AD-ED15-44C7-BAFB-E3A2560F76C8}" type="sibTrans" cxnId="{DF9CDC49-0390-4A59-BB62-3200E142534C}">
      <dgm:prSet/>
      <dgm:spPr/>
      <dgm:t>
        <a:bodyPr/>
        <a:lstStyle/>
        <a:p>
          <a:endParaRPr lang="en-CA"/>
        </a:p>
      </dgm:t>
    </dgm:pt>
    <dgm:pt modelId="{EF0AAB79-3FF2-493A-9C6B-B20B9D0DDB8A}" type="pres">
      <dgm:prSet presAssocID="{EDF01029-641D-434C-9089-3B1F716AE46A}" presName="compositeShape" presStyleCnt="0">
        <dgm:presLayoutVars>
          <dgm:chMax val="7"/>
          <dgm:dir/>
          <dgm:resizeHandles val="exact"/>
        </dgm:presLayoutVars>
      </dgm:prSet>
      <dgm:spPr/>
      <dgm:t>
        <a:bodyPr/>
        <a:lstStyle/>
        <a:p>
          <a:endParaRPr lang="en-US"/>
        </a:p>
      </dgm:t>
    </dgm:pt>
    <dgm:pt modelId="{2B001888-2EB0-4C41-A969-3C133DD77487}" type="pres">
      <dgm:prSet presAssocID="{EDF01029-641D-434C-9089-3B1F716AE46A}" presName="wedge1" presStyleLbl="node1" presStyleIdx="0" presStyleCnt="5"/>
      <dgm:spPr/>
      <dgm:t>
        <a:bodyPr/>
        <a:lstStyle/>
        <a:p>
          <a:endParaRPr lang="en-US"/>
        </a:p>
      </dgm:t>
    </dgm:pt>
    <dgm:pt modelId="{414E1FD3-627E-49BD-8519-7ECF86B09B9C}" type="pres">
      <dgm:prSet presAssocID="{EDF01029-641D-434C-9089-3B1F716AE46A}" presName="dummy1a" presStyleCnt="0"/>
      <dgm:spPr/>
    </dgm:pt>
    <dgm:pt modelId="{06320CE4-1039-431D-AF0C-8FAD5C8FF86C}" type="pres">
      <dgm:prSet presAssocID="{EDF01029-641D-434C-9089-3B1F716AE46A}" presName="dummy1b" presStyleCnt="0"/>
      <dgm:spPr/>
    </dgm:pt>
    <dgm:pt modelId="{38F2B8CE-D2BD-4B73-A07E-F848883B7884}" type="pres">
      <dgm:prSet presAssocID="{EDF01029-641D-434C-9089-3B1F716AE46A}" presName="wedge1Tx" presStyleLbl="node1" presStyleIdx="0" presStyleCnt="5">
        <dgm:presLayoutVars>
          <dgm:chMax val="0"/>
          <dgm:chPref val="0"/>
          <dgm:bulletEnabled val="1"/>
        </dgm:presLayoutVars>
      </dgm:prSet>
      <dgm:spPr/>
      <dgm:t>
        <a:bodyPr/>
        <a:lstStyle/>
        <a:p>
          <a:endParaRPr lang="en-US"/>
        </a:p>
      </dgm:t>
    </dgm:pt>
    <dgm:pt modelId="{E8A3CFEE-CAFD-4B34-BF2F-04C245CA65DF}" type="pres">
      <dgm:prSet presAssocID="{EDF01029-641D-434C-9089-3B1F716AE46A}" presName="wedge2" presStyleLbl="node1" presStyleIdx="1" presStyleCnt="5"/>
      <dgm:spPr/>
      <dgm:t>
        <a:bodyPr/>
        <a:lstStyle/>
        <a:p>
          <a:endParaRPr lang="en-US"/>
        </a:p>
      </dgm:t>
    </dgm:pt>
    <dgm:pt modelId="{04DB64FD-FAA4-46E1-844D-EB34FF9264E8}" type="pres">
      <dgm:prSet presAssocID="{EDF01029-641D-434C-9089-3B1F716AE46A}" presName="dummy2a" presStyleCnt="0"/>
      <dgm:spPr/>
    </dgm:pt>
    <dgm:pt modelId="{10D37A32-C4D9-4B9C-8746-B3D68F69A844}" type="pres">
      <dgm:prSet presAssocID="{EDF01029-641D-434C-9089-3B1F716AE46A}" presName="dummy2b" presStyleCnt="0"/>
      <dgm:spPr/>
    </dgm:pt>
    <dgm:pt modelId="{2E5FE28D-4CE3-4F46-AF17-540CE365C2B2}" type="pres">
      <dgm:prSet presAssocID="{EDF01029-641D-434C-9089-3B1F716AE46A}" presName="wedge2Tx" presStyleLbl="node1" presStyleIdx="1" presStyleCnt="5">
        <dgm:presLayoutVars>
          <dgm:chMax val="0"/>
          <dgm:chPref val="0"/>
          <dgm:bulletEnabled val="1"/>
        </dgm:presLayoutVars>
      </dgm:prSet>
      <dgm:spPr/>
      <dgm:t>
        <a:bodyPr/>
        <a:lstStyle/>
        <a:p>
          <a:endParaRPr lang="en-US"/>
        </a:p>
      </dgm:t>
    </dgm:pt>
    <dgm:pt modelId="{D57CE864-CB81-4CC2-A277-0E77966EB9EE}" type="pres">
      <dgm:prSet presAssocID="{EDF01029-641D-434C-9089-3B1F716AE46A}" presName="wedge3" presStyleLbl="node1" presStyleIdx="2" presStyleCnt="5"/>
      <dgm:spPr/>
      <dgm:t>
        <a:bodyPr/>
        <a:lstStyle/>
        <a:p>
          <a:endParaRPr lang="en-US"/>
        </a:p>
      </dgm:t>
    </dgm:pt>
    <dgm:pt modelId="{856BCB48-AE39-4DB4-B957-E50E97C76D1F}" type="pres">
      <dgm:prSet presAssocID="{EDF01029-641D-434C-9089-3B1F716AE46A}" presName="dummy3a" presStyleCnt="0"/>
      <dgm:spPr/>
    </dgm:pt>
    <dgm:pt modelId="{D84B0605-4760-491C-B2F8-BF8E790E029C}" type="pres">
      <dgm:prSet presAssocID="{EDF01029-641D-434C-9089-3B1F716AE46A}" presName="dummy3b" presStyleCnt="0"/>
      <dgm:spPr/>
    </dgm:pt>
    <dgm:pt modelId="{A539ED45-8779-413A-917D-65ACCD8F9688}" type="pres">
      <dgm:prSet presAssocID="{EDF01029-641D-434C-9089-3B1F716AE46A}" presName="wedge3Tx" presStyleLbl="node1" presStyleIdx="2" presStyleCnt="5">
        <dgm:presLayoutVars>
          <dgm:chMax val="0"/>
          <dgm:chPref val="0"/>
          <dgm:bulletEnabled val="1"/>
        </dgm:presLayoutVars>
      </dgm:prSet>
      <dgm:spPr/>
      <dgm:t>
        <a:bodyPr/>
        <a:lstStyle/>
        <a:p>
          <a:endParaRPr lang="en-US"/>
        </a:p>
      </dgm:t>
    </dgm:pt>
    <dgm:pt modelId="{B586A9CB-9F52-47DE-82E1-38D0B962A0F2}" type="pres">
      <dgm:prSet presAssocID="{EDF01029-641D-434C-9089-3B1F716AE46A}" presName="wedge4" presStyleLbl="node1" presStyleIdx="3" presStyleCnt="5"/>
      <dgm:spPr/>
      <dgm:t>
        <a:bodyPr/>
        <a:lstStyle/>
        <a:p>
          <a:endParaRPr lang="en-US"/>
        </a:p>
      </dgm:t>
    </dgm:pt>
    <dgm:pt modelId="{C55B365D-2E37-4A39-9A67-A9A4FAA69195}" type="pres">
      <dgm:prSet presAssocID="{EDF01029-641D-434C-9089-3B1F716AE46A}" presName="dummy4a" presStyleCnt="0"/>
      <dgm:spPr/>
    </dgm:pt>
    <dgm:pt modelId="{07BAA769-AE8F-4D24-BA16-0118371AFECA}" type="pres">
      <dgm:prSet presAssocID="{EDF01029-641D-434C-9089-3B1F716AE46A}" presName="dummy4b" presStyleCnt="0"/>
      <dgm:spPr/>
    </dgm:pt>
    <dgm:pt modelId="{34420B1F-B3F4-49BC-8138-3F3046DB469E}" type="pres">
      <dgm:prSet presAssocID="{EDF01029-641D-434C-9089-3B1F716AE46A}" presName="wedge4Tx" presStyleLbl="node1" presStyleIdx="3" presStyleCnt="5">
        <dgm:presLayoutVars>
          <dgm:chMax val="0"/>
          <dgm:chPref val="0"/>
          <dgm:bulletEnabled val="1"/>
        </dgm:presLayoutVars>
      </dgm:prSet>
      <dgm:spPr/>
      <dgm:t>
        <a:bodyPr/>
        <a:lstStyle/>
        <a:p>
          <a:endParaRPr lang="en-US"/>
        </a:p>
      </dgm:t>
    </dgm:pt>
    <dgm:pt modelId="{ECCEE388-1B4B-4009-827F-69EB7524DC65}" type="pres">
      <dgm:prSet presAssocID="{EDF01029-641D-434C-9089-3B1F716AE46A}" presName="wedge5" presStyleLbl="node1" presStyleIdx="4" presStyleCnt="5"/>
      <dgm:spPr/>
      <dgm:t>
        <a:bodyPr/>
        <a:lstStyle/>
        <a:p>
          <a:endParaRPr lang="en-US"/>
        </a:p>
      </dgm:t>
    </dgm:pt>
    <dgm:pt modelId="{7C397753-8A9B-4615-A5B0-8300ED54B015}" type="pres">
      <dgm:prSet presAssocID="{EDF01029-641D-434C-9089-3B1F716AE46A}" presName="dummy5a" presStyleCnt="0"/>
      <dgm:spPr/>
    </dgm:pt>
    <dgm:pt modelId="{528749D0-34DB-4D7C-9B7F-3BCFD6DF6343}" type="pres">
      <dgm:prSet presAssocID="{EDF01029-641D-434C-9089-3B1F716AE46A}" presName="dummy5b" presStyleCnt="0"/>
      <dgm:spPr/>
    </dgm:pt>
    <dgm:pt modelId="{0468FC07-77CB-4362-A3EB-881BC4938BC7}" type="pres">
      <dgm:prSet presAssocID="{EDF01029-641D-434C-9089-3B1F716AE46A}" presName="wedge5Tx" presStyleLbl="node1" presStyleIdx="4" presStyleCnt="5">
        <dgm:presLayoutVars>
          <dgm:chMax val="0"/>
          <dgm:chPref val="0"/>
          <dgm:bulletEnabled val="1"/>
        </dgm:presLayoutVars>
      </dgm:prSet>
      <dgm:spPr/>
      <dgm:t>
        <a:bodyPr/>
        <a:lstStyle/>
        <a:p>
          <a:endParaRPr lang="en-US"/>
        </a:p>
      </dgm:t>
    </dgm:pt>
    <dgm:pt modelId="{F7837522-7909-4BD2-A7CD-D1BBD7EB4792}" type="pres">
      <dgm:prSet presAssocID="{F83320B3-202F-47E1-92B3-5438A702411C}" presName="arrowWedge1" presStyleLbl="fgSibTrans2D1" presStyleIdx="0" presStyleCnt="5"/>
      <dgm:spPr/>
    </dgm:pt>
    <dgm:pt modelId="{4EAFA669-A54B-426C-9856-4CA5923D0A56}" type="pres">
      <dgm:prSet presAssocID="{3522F457-1CF1-40FC-8F59-3AD80907E8D4}" presName="arrowWedge2" presStyleLbl="fgSibTrans2D1" presStyleIdx="1" presStyleCnt="5"/>
      <dgm:spPr/>
    </dgm:pt>
    <dgm:pt modelId="{35CA9E53-EDAB-4C8A-AD90-E3B392623947}" type="pres">
      <dgm:prSet presAssocID="{BC1BF286-D147-41B2-BD79-84737100BC61}" presName="arrowWedge3" presStyleLbl="fgSibTrans2D1" presStyleIdx="2" presStyleCnt="5"/>
      <dgm:spPr/>
    </dgm:pt>
    <dgm:pt modelId="{E52436B3-CA9F-4DE8-85FF-52E152E88C31}" type="pres">
      <dgm:prSet presAssocID="{C1C414D2-5185-4E22-90AF-EC04FE1F15A4}" presName="arrowWedge4" presStyleLbl="fgSibTrans2D1" presStyleIdx="3" presStyleCnt="5"/>
      <dgm:spPr/>
    </dgm:pt>
    <dgm:pt modelId="{FA0E22ED-8FB9-45D7-8933-3BF78F0725A5}" type="pres">
      <dgm:prSet presAssocID="{615B94AD-ED15-44C7-BAFB-E3A2560F76C8}" presName="arrowWedge5" presStyleLbl="fgSibTrans2D1" presStyleIdx="4" presStyleCnt="5"/>
      <dgm:spPr/>
    </dgm:pt>
  </dgm:ptLst>
  <dgm:cxnLst>
    <dgm:cxn modelId="{9B8A7913-9B3C-472D-BF37-9756FD8E9072}" type="presOf" srcId="{377D324C-7CBD-410A-9538-1EAA400D7C42}" destId="{A539ED45-8779-413A-917D-65ACCD8F9688}" srcOrd="1" destOrd="0" presId="urn:microsoft.com/office/officeart/2005/8/layout/cycle8"/>
    <dgm:cxn modelId="{2F8EB1AD-88A5-4E33-872F-F6F7AEF216B2}" type="presOf" srcId="{377D324C-7CBD-410A-9538-1EAA400D7C42}" destId="{D57CE864-CB81-4CC2-A277-0E77966EB9EE}" srcOrd="0" destOrd="0" presId="urn:microsoft.com/office/officeart/2005/8/layout/cycle8"/>
    <dgm:cxn modelId="{DF9CDC49-0390-4A59-BB62-3200E142534C}" srcId="{EDF01029-641D-434C-9089-3B1F716AE46A}" destId="{A049C312-685F-408D-A6F0-2CF9218B825B}" srcOrd="4" destOrd="0" parTransId="{539F9E55-A85F-4216-82E5-2AF7AA70B0D9}" sibTransId="{615B94AD-ED15-44C7-BAFB-E3A2560F76C8}"/>
    <dgm:cxn modelId="{31AE2BBA-163F-4C7A-B14F-BDC7DAD0BE9A}" type="presOf" srcId="{A049C312-685F-408D-A6F0-2CF9218B825B}" destId="{0468FC07-77CB-4362-A3EB-881BC4938BC7}" srcOrd="1" destOrd="0" presId="urn:microsoft.com/office/officeart/2005/8/layout/cycle8"/>
    <dgm:cxn modelId="{161F4313-49AA-4D6F-821A-493FA91F6B4B}" type="presOf" srcId="{C926B55E-0335-4102-A747-B35D9A8897BD}" destId="{B586A9CB-9F52-47DE-82E1-38D0B962A0F2}" srcOrd="0" destOrd="0" presId="urn:microsoft.com/office/officeart/2005/8/layout/cycle8"/>
    <dgm:cxn modelId="{16D070C3-F0A2-458D-B3EA-B47C69852520}" type="presOf" srcId="{A049C312-685F-408D-A6F0-2CF9218B825B}" destId="{ECCEE388-1B4B-4009-827F-69EB7524DC65}" srcOrd="0" destOrd="0" presId="urn:microsoft.com/office/officeart/2005/8/layout/cycle8"/>
    <dgm:cxn modelId="{77C68751-D3E3-4C33-9CB0-FCA27AFBE8D2}" type="presOf" srcId="{3DFDA22D-21AC-4D98-BAAA-9F8DFC461C19}" destId="{2B001888-2EB0-4C41-A969-3C133DD77487}" srcOrd="0" destOrd="0" presId="urn:microsoft.com/office/officeart/2005/8/layout/cycle8"/>
    <dgm:cxn modelId="{CC71CF79-6F53-466E-B42D-2AC8B65793A3}" type="presOf" srcId="{C926B55E-0335-4102-A747-B35D9A8897BD}" destId="{34420B1F-B3F4-49BC-8138-3F3046DB469E}" srcOrd="1" destOrd="0" presId="urn:microsoft.com/office/officeart/2005/8/layout/cycle8"/>
    <dgm:cxn modelId="{340364F0-CBAD-42BA-9CEE-7254F0291D69}" srcId="{EDF01029-641D-434C-9089-3B1F716AE46A}" destId="{3DFDA22D-21AC-4D98-BAAA-9F8DFC461C19}" srcOrd="0" destOrd="0" parTransId="{1FB086C8-400B-4D9E-85AB-F165B6BD2464}" sibTransId="{F83320B3-202F-47E1-92B3-5438A702411C}"/>
    <dgm:cxn modelId="{0E748E59-D387-40FC-9DA9-E33C05F5BEF3}" srcId="{EDF01029-641D-434C-9089-3B1F716AE46A}" destId="{8639E744-E7DA-4559-A16B-CE8E4C1D97FF}" srcOrd="1" destOrd="0" parTransId="{30B731E5-1CC0-48AD-A624-70187E43EFCE}" sibTransId="{3522F457-1CF1-40FC-8F59-3AD80907E8D4}"/>
    <dgm:cxn modelId="{F829584A-5F44-4343-85AA-03D282479389}" type="presOf" srcId="{3DFDA22D-21AC-4D98-BAAA-9F8DFC461C19}" destId="{38F2B8CE-D2BD-4B73-A07E-F848883B7884}" srcOrd="1" destOrd="0" presId="urn:microsoft.com/office/officeart/2005/8/layout/cycle8"/>
    <dgm:cxn modelId="{5A7B8C0E-1F40-461E-999F-179A79E03FE6}" srcId="{EDF01029-641D-434C-9089-3B1F716AE46A}" destId="{C926B55E-0335-4102-A747-B35D9A8897BD}" srcOrd="3" destOrd="0" parTransId="{B2E65A79-7DDA-4FFB-A45F-D00B4F1E646A}" sibTransId="{C1C414D2-5185-4E22-90AF-EC04FE1F15A4}"/>
    <dgm:cxn modelId="{C0E757F5-013E-4D9D-901A-B1825AA02D2B}" type="presOf" srcId="{EDF01029-641D-434C-9089-3B1F716AE46A}" destId="{EF0AAB79-3FF2-493A-9C6B-B20B9D0DDB8A}" srcOrd="0" destOrd="0" presId="urn:microsoft.com/office/officeart/2005/8/layout/cycle8"/>
    <dgm:cxn modelId="{30AAA6C9-32BA-4117-BF26-BC8063950E7A}" type="presOf" srcId="{8639E744-E7DA-4559-A16B-CE8E4C1D97FF}" destId="{E8A3CFEE-CAFD-4B34-BF2F-04C245CA65DF}" srcOrd="0" destOrd="0" presId="urn:microsoft.com/office/officeart/2005/8/layout/cycle8"/>
    <dgm:cxn modelId="{A122A2C1-DBF2-4122-838C-B2B7EC392423}" type="presOf" srcId="{8639E744-E7DA-4559-A16B-CE8E4C1D97FF}" destId="{2E5FE28D-4CE3-4F46-AF17-540CE365C2B2}" srcOrd="1" destOrd="0" presId="urn:microsoft.com/office/officeart/2005/8/layout/cycle8"/>
    <dgm:cxn modelId="{3EF74DE4-3B4C-4B53-B9AD-A75A0E6A3CD7}" srcId="{EDF01029-641D-434C-9089-3B1F716AE46A}" destId="{377D324C-7CBD-410A-9538-1EAA400D7C42}" srcOrd="2" destOrd="0" parTransId="{4731B204-117F-4A47-9731-CB0B28E01E2D}" sibTransId="{BC1BF286-D147-41B2-BD79-84737100BC61}"/>
    <dgm:cxn modelId="{0426FA0C-3914-4912-8166-0E3BFE5051A4}" type="presParOf" srcId="{EF0AAB79-3FF2-493A-9C6B-B20B9D0DDB8A}" destId="{2B001888-2EB0-4C41-A969-3C133DD77487}" srcOrd="0" destOrd="0" presId="urn:microsoft.com/office/officeart/2005/8/layout/cycle8"/>
    <dgm:cxn modelId="{872963B8-4B69-4BF5-AA50-D61B044D01FF}" type="presParOf" srcId="{EF0AAB79-3FF2-493A-9C6B-B20B9D0DDB8A}" destId="{414E1FD3-627E-49BD-8519-7ECF86B09B9C}" srcOrd="1" destOrd="0" presId="urn:microsoft.com/office/officeart/2005/8/layout/cycle8"/>
    <dgm:cxn modelId="{1D6A06EF-E980-4764-A855-5121B3314FDE}" type="presParOf" srcId="{EF0AAB79-3FF2-493A-9C6B-B20B9D0DDB8A}" destId="{06320CE4-1039-431D-AF0C-8FAD5C8FF86C}" srcOrd="2" destOrd="0" presId="urn:microsoft.com/office/officeart/2005/8/layout/cycle8"/>
    <dgm:cxn modelId="{FD35972B-C0A5-46C0-86AF-A3ED9A06CC77}" type="presParOf" srcId="{EF0AAB79-3FF2-493A-9C6B-B20B9D0DDB8A}" destId="{38F2B8CE-D2BD-4B73-A07E-F848883B7884}" srcOrd="3" destOrd="0" presId="urn:microsoft.com/office/officeart/2005/8/layout/cycle8"/>
    <dgm:cxn modelId="{216894D4-ACDF-4F71-BDA1-735F1205C8D6}" type="presParOf" srcId="{EF0AAB79-3FF2-493A-9C6B-B20B9D0DDB8A}" destId="{E8A3CFEE-CAFD-4B34-BF2F-04C245CA65DF}" srcOrd="4" destOrd="0" presId="urn:microsoft.com/office/officeart/2005/8/layout/cycle8"/>
    <dgm:cxn modelId="{605C54DD-C9FB-4B2E-8CF5-F07FD9F35596}" type="presParOf" srcId="{EF0AAB79-3FF2-493A-9C6B-B20B9D0DDB8A}" destId="{04DB64FD-FAA4-46E1-844D-EB34FF9264E8}" srcOrd="5" destOrd="0" presId="urn:microsoft.com/office/officeart/2005/8/layout/cycle8"/>
    <dgm:cxn modelId="{ABB098A4-DDDA-4A4D-A2F6-48791BC54F45}" type="presParOf" srcId="{EF0AAB79-3FF2-493A-9C6B-B20B9D0DDB8A}" destId="{10D37A32-C4D9-4B9C-8746-B3D68F69A844}" srcOrd="6" destOrd="0" presId="urn:microsoft.com/office/officeart/2005/8/layout/cycle8"/>
    <dgm:cxn modelId="{A52FBB03-93D5-47B8-A041-74B9F59DC6C8}" type="presParOf" srcId="{EF0AAB79-3FF2-493A-9C6B-B20B9D0DDB8A}" destId="{2E5FE28D-4CE3-4F46-AF17-540CE365C2B2}" srcOrd="7" destOrd="0" presId="urn:microsoft.com/office/officeart/2005/8/layout/cycle8"/>
    <dgm:cxn modelId="{EAD3EACF-5979-44C6-A6D0-972F076796D7}" type="presParOf" srcId="{EF0AAB79-3FF2-493A-9C6B-B20B9D0DDB8A}" destId="{D57CE864-CB81-4CC2-A277-0E77966EB9EE}" srcOrd="8" destOrd="0" presId="urn:microsoft.com/office/officeart/2005/8/layout/cycle8"/>
    <dgm:cxn modelId="{E77EC992-8262-4059-BD47-0094C7BFC64F}" type="presParOf" srcId="{EF0AAB79-3FF2-493A-9C6B-B20B9D0DDB8A}" destId="{856BCB48-AE39-4DB4-B957-E50E97C76D1F}" srcOrd="9" destOrd="0" presId="urn:microsoft.com/office/officeart/2005/8/layout/cycle8"/>
    <dgm:cxn modelId="{52B30652-176C-4D1F-BAE2-B2535B1B376F}" type="presParOf" srcId="{EF0AAB79-3FF2-493A-9C6B-B20B9D0DDB8A}" destId="{D84B0605-4760-491C-B2F8-BF8E790E029C}" srcOrd="10" destOrd="0" presId="urn:microsoft.com/office/officeart/2005/8/layout/cycle8"/>
    <dgm:cxn modelId="{0216E866-AEC4-4370-876B-A96A9C4823FD}" type="presParOf" srcId="{EF0AAB79-3FF2-493A-9C6B-B20B9D0DDB8A}" destId="{A539ED45-8779-413A-917D-65ACCD8F9688}" srcOrd="11" destOrd="0" presId="urn:microsoft.com/office/officeart/2005/8/layout/cycle8"/>
    <dgm:cxn modelId="{FF21C0B2-1605-4AC1-9CEB-E673CE887FDD}" type="presParOf" srcId="{EF0AAB79-3FF2-493A-9C6B-B20B9D0DDB8A}" destId="{B586A9CB-9F52-47DE-82E1-38D0B962A0F2}" srcOrd="12" destOrd="0" presId="urn:microsoft.com/office/officeart/2005/8/layout/cycle8"/>
    <dgm:cxn modelId="{95D362E1-E199-4BBC-8FC1-EA424CA88D39}" type="presParOf" srcId="{EF0AAB79-3FF2-493A-9C6B-B20B9D0DDB8A}" destId="{C55B365D-2E37-4A39-9A67-A9A4FAA69195}" srcOrd="13" destOrd="0" presId="urn:microsoft.com/office/officeart/2005/8/layout/cycle8"/>
    <dgm:cxn modelId="{F091D8C8-8CBE-4177-A52F-E4CBE1B612DE}" type="presParOf" srcId="{EF0AAB79-3FF2-493A-9C6B-B20B9D0DDB8A}" destId="{07BAA769-AE8F-4D24-BA16-0118371AFECA}" srcOrd="14" destOrd="0" presId="urn:microsoft.com/office/officeart/2005/8/layout/cycle8"/>
    <dgm:cxn modelId="{A2BD14A4-BD96-4609-81E6-8B57BD8B02F0}" type="presParOf" srcId="{EF0AAB79-3FF2-493A-9C6B-B20B9D0DDB8A}" destId="{34420B1F-B3F4-49BC-8138-3F3046DB469E}" srcOrd="15" destOrd="0" presId="urn:microsoft.com/office/officeart/2005/8/layout/cycle8"/>
    <dgm:cxn modelId="{F2C81056-479C-45B3-98AF-9C571EF5D2D6}" type="presParOf" srcId="{EF0AAB79-3FF2-493A-9C6B-B20B9D0DDB8A}" destId="{ECCEE388-1B4B-4009-827F-69EB7524DC65}" srcOrd="16" destOrd="0" presId="urn:microsoft.com/office/officeart/2005/8/layout/cycle8"/>
    <dgm:cxn modelId="{6ECF9D53-3AEC-4CD8-927B-4FE67F3F933A}" type="presParOf" srcId="{EF0AAB79-3FF2-493A-9C6B-B20B9D0DDB8A}" destId="{7C397753-8A9B-4615-A5B0-8300ED54B015}" srcOrd="17" destOrd="0" presId="urn:microsoft.com/office/officeart/2005/8/layout/cycle8"/>
    <dgm:cxn modelId="{D7E64D34-1414-4DEB-B66C-1AFBE96C7763}" type="presParOf" srcId="{EF0AAB79-3FF2-493A-9C6B-B20B9D0DDB8A}" destId="{528749D0-34DB-4D7C-9B7F-3BCFD6DF6343}" srcOrd="18" destOrd="0" presId="urn:microsoft.com/office/officeart/2005/8/layout/cycle8"/>
    <dgm:cxn modelId="{236C18DD-FF1C-42FC-8685-063FFAE66F44}" type="presParOf" srcId="{EF0AAB79-3FF2-493A-9C6B-B20B9D0DDB8A}" destId="{0468FC07-77CB-4362-A3EB-881BC4938BC7}" srcOrd="19" destOrd="0" presId="urn:microsoft.com/office/officeart/2005/8/layout/cycle8"/>
    <dgm:cxn modelId="{FCAD5092-F20B-4D80-9239-89CF604726C8}" type="presParOf" srcId="{EF0AAB79-3FF2-493A-9C6B-B20B9D0DDB8A}" destId="{F7837522-7909-4BD2-A7CD-D1BBD7EB4792}" srcOrd="20" destOrd="0" presId="urn:microsoft.com/office/officeart/2005/8/layout/cycle8"/>
    <dgm:cxn modelId="{754FE576-BD59-4701-9203-2EE7880AECE0}" type="presParOf" srcId="{EF0AAB79-3FF2-493A-9C6B-B20B9D0DDB8A}" destId="{4EAFA669-A54B-426C-9856-4CA5923D0A56}" srcOrd="21" destOrd="0" presId="urn:microsoft.com/office/officeart/2005/8/layout/cycle8"/>
    <dgm:cxn modelId="{F5EFF429-06DA-4F87-BBE2-CE8F8F406186}" type="presParOf" srcId="{EF0AAB79-3FF2-493A-9C6B-B20B9D0DDB8A}" destId="{35CA9E53-EDAB-4C8A-AD90-E3B392623947}" srcOrd="22" destOrd="0" presId="urn:microsoft.com/office/officeart/2005/8/layout/cycle8"/>
    <dgm:cxn modelId="{433542C1-B57B-4138-8499-F20DC647654B}" type="presParOf" srcId="{EF0AAB79-3FF2-493A-9C6B-B20B9D0DDB8A}" destId="{E52436B3-CA9F-4DE8-85FF-52E152E88C31}" srcOrd="23" destOrd="0" presId="urn:microsoft.com/office/officeart/2005/8/layout/cycle8"/>
    <dgm:cxn modelId="{1463C14E-20C4-48F5-90FA-A89F62B9FF30}" type="presParOf" srcId="{EF0AAB79-3FF2-493A-9C6B-B20B9D0DDB8A}" destId="{FA0E22ED-8FB9-45D7-8933-3BF78F0725A5}" srcOrd="24" destOrd="0" presId="urn:microsoft.com/office/officeart/2005/8/layout/cycle8"/>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B001888-2EB0-4C41-A969-3C133DD77487}">
      <dsp:nvSpPr>
        <dsp:cNvPr id="0" name=""/>
        <dsp:cNvSpPr/>
      </dsp:nvSpPr>
      <dsp:spPr>
        <a:xfrm>
          <a:off x="387735" y="206022"/>
          <a:ext cx="2795785" cy="2795785"/>
        </a:xfrm>
        <a:prstGeom prst="pie">
          <a:avLst>
            <a:gd name="adj1" fmla="val 16200000"/>
            <a:gd name="adj2" fmla="val 2052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1430" tIns="11430" rIns="11430" bIns="11430" numCol="1" spcCol="1270" anchor="ctr" anchorCtr="0">
          <a:noAutofit/>
        </a:bodyPr>
        <a:lstStyle/>
        <a:p>
          <a:pPr lvl="0" algn="ctr" defTabSz="400050">
            <a:lnSpc>
              <a:spcPct val="90000"/>
            </a:lnSpc>
            <a:spcBef>
              <a:spcPct val="0"/>
            </a:spcBef>
            <a:spcAft>
              <a:spcPct val="35000"/>
            </a:spcAft>
          </a:pPr>
          <a:r>
            <a:rPr lang="en-CA" sz="900" kern="1200"/>
            <a:t>Service delivery to customers</a:t>
          </a:r>
        </a:p>
      </dsp:txBody>
      <dsp:txXfrm>
        <a:off x="1846203" y="675980"/>
        <a:ext cx="898645" cy="599096"/>
      </dsp:txXfrm>
    </dsp:sp>
    <dsp:sp modelId="{E8A3CFEE-CAFD-4B34-BF2F-04C245CA65DF}">
      <dsp:nvSpPr>
        <dsp:cNvPr id="0" name=""/>
        <dsp:cNvSpPr/>
      </dsp:nvSpPr>
      <dsp:spPr>
        <a:xfrm>
          <a:off x="411699" y="280577"/>
          <a:ext cx="2795785" cy="2795785"/>
        </a:xfrm>
        <a:prstGeom prst="pie">
          <a:avLst>
            <a:gd name="adj1" fmla="val 20520000"/>
            <a:gd name="adj2" fmla="val 324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1430" tIns="11430" rIns="11430" bIns="11430" numCol="1" spcCol="1270" anchor="ctr" anchorCtr="0">
          <a:noAutofit/>
        </a:bodyPr>
        <a:lstStyle/>
        <a:p>
          <a:pPr lvl="0" algn="ctr" defTabSz="400050">
            <a:lnSpc>
              <a:spcPct val="90000"/>
            </a:lnSpc>
            <a:spcBef>
              <a:spcPct val="0"/>
            </a:spcBef>
            <a:spcAft>
              <a:spcPct val="35000"/>
            </a:spcAft>
          </a:pPr>
          <a:r>
            <a:rPr lang="en-CA" sz="900" kern="1200"/>
            <a:t>Holistic approach</a:t>
          </a:r>
        </a:p>
      </dsp:txBody>
      <dsp:txXfrm>
        <a:off x="2212318" y="1557984"/>
        <a:ext cx="832079" cy="665663"/>
      </dsp:txXfrm>
    </dsp:sp>
    <dsp:sp modelId="{D57CE864-CB81-4CC2-A277-0E77966EB9EE}">
      <dsp:nvSpPr>
        <dsp:cNvPr id="0" name=""/>
        <dsp:cNvSpPr/>
      </dsp:nvSpPr>
      <dsp:spPr>
        <a:xfrm>
          <a:off x="348461" y="326507"/>
          <a:ext cx="2795785" cy="2795785"/>
        </a:xfrm>
        <a:prstGeom prst="pie">
          <a:avLst>
            <a:gd name="adj1" fmla="val 3240000"/>
            <a:gd name="adj2" fmla="val 756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1430" tIns="11430" rIns="11430" bIns="11430" numCol="1" spcCol="1270" anchor="ctr" anchorCtr="0">
          <a:noAutofit/>
        </a:bodyPr>
        <a:lstStyle/>
        <a:p>
          <a:pPr lvl="0" algn="ctr" defTabSz="400050">
            <a:lnSpc>
              <a:spcPct val="90000"/>
            </a:lnSpc>
            <a:spcBef>
              <a:spcPct val="0"/>
            </a:spcBef>
            <a:spcAft>
              <a:spcPct val="35000"/>
            </a:spcAft>
          </a:pPr>
          <a:r>
            <a:rPr lang="en-CA" sz="900" kern="1200"/>
            <a:t>Investment decision-making</a:t>
          </a:r>
        </a:p>
      </dsp:txBody>
      <dsp:txXfrm>
        <a:off x="1346956" y="2290214"/>
        <a:ext cx="798795" cy="732229"/>
      </dsp:txXfrm>
    </dsp:sp>
    <dsp:sp modelId="{B586A9CB-9F52-47DE-82E1-38D0B962A0F2}">
      <dsp:nvSpPr>
        <dsp:cNvPr id="0" name=""/>
        <dsp:cNvSpPr/>
      </dsp:nvSpPr>
      <dsp:spPr>
        <a:xfrm>
          <a:off x="285223" y="280577"/>
          <a:ext cx="2795785" cy="2795785"/>
        </a:xfrm>
        <a:prstGeom prst="pie">
          <a:avLst>
            <a:gd name="adj1" fmla="val 7560000"/>
            <a:gd name="adj2" fmla="val 1188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1430" tIns="11430" rIns="11430" bIns="11430" numCol="1" spcCol="1270" anchor="ctr" anchorCtr="0">
          <a:noAutofit/>
        </a:bodyPr>
        <a:lstStyle/>
        <a:p>
          <a:pPr lvl="0" algn="ctr" defTabSz="400050">
            <a:lnSpc>
              <a:spcPct val="90000"/>
            </a:lnSpc>
            <a:spcBef>
              <a:spcPct val="0"/>
            </a:spcBef>
            <a:spcAft>
              <a:spcPct val="35000"/>
            </a:spcAft>
          </a:pPr>
          <a:r>
            <a:rPr lang="en-CA" sz="900" kern="1200" dirty="0"/>
            <a:t>Support for asset management</a:t>
          </a:r>
        </a:p>
      </dsp:txBody>
      <dsp:txXfrm>
        <a:off x="448310" y="1557984"/>
        <a:ext cx="832079" cy="665663"/>
      </dsp:txXfrm>
    </dsp:sp>
    <dsp:sp modelId="{ECCEE388-1B4B-4009-827F-69EB7524DC65}">
      <dsp:nvSpPr>
        <dsp:cNvPr id="0" name=""/>
        <dsp:cNvSpPr/>
      </dsp:nvSpPr>
      <dsp:spPr>
        <a:xfrm>
          <a:off x="309187" y="206022"/>
          <a:ext cx="2795785" cy="2795785"/>
        </a:xfrm>
        <a:prstGeom prst="pie">
          <a:avLst>
            <a:gd name="adj1" fmla="val 11880000"/>
            <a:gd name="adj2" fmla="val 1620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1430" tIns="11430" rIns="11430" bIns="11430" numCol="1" spcCol="1270" anchor="ctr" anchorCtr="0">
          <a:noAutofit/>
        </a:bodyPr>
        <a:lstStyle/>
        <a:p>
          <a:pPr lvl="0" algn="ctr" defTabSz="400050">
            <a:lnSpc>
              <a:spcPct val="90000"/>
            </a:lnSpc>
            <a:spcBef>
              <a:spcPct val="0"/>
            </a:spcBef>
            <a:spcAft>
              <a:spcPct val="35000"/>
            </a:spcAft>
          </a:pPr>
          <a:r>
            <a:rPr lang="en-CA" sz="900" kern="1200"/>
            <a:t>Measuring effectiveness and continually improving</a:t>
          </a:r>
        </a:p>
      </dsp:txBody>
      <dsp:txXfrm>
        <a:off x="747859" y="675980"/>
        <a:ext cx="898645" cy="599096"/>
      </dsp:txXfrm>
    </dsp:sp>
    <dsp:sp modelId="{F7837522-7909-4BD2-A7CD-D1BBD7EB4792}">
      <dsp:nvSpPr>
        <dsp:cNvPr id="0" name=""/>
        <dsp:cNvSpPr/>
      </dsp:nvSpPr>
      <dsp:spPr>
        <a:xfrm>
          <a:off x="214531" y="32950"/>
          <a:ext cx="3141930" cy="3141930"/>
        </a:xfrm>
        <a:prstGeom prst="circularArrow">
          <a:avLst>
            <a:gd name="adj1" fmla="val 5085"/>
            <a:gd name="adj2" fmla="val 327528"/>
            <a:gd name="adj3" fmla="val 20192361"/>
            <a:gd name="adj4" fmla="val 16200324"/>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sp>
    <dsp:sp modelId="{4EAFA669-A54B-426C-9856-4CA5923D0A56}">
      <dsp:nvSpPr>
        <dsp:cNvPr id="0" name=""/>
        <dsp:cNvSpPr/>
      </dsp:nvSpPr>
      <dsp:spPr>
        <a:xfrm>
          <a:off x="238820" y="107480"/>
          <a:ext cx="3141930" cy="3141930"/>
        </a:xfrm>
        <a:prstGeom prst="circularArrow">
          <a:avLst>
            <a:gd name="adj1" fmla="val 5085"/>
            <a:gd name="adj2" fmla="val 327528"/>
            <a:gd name="adj3" fmla="val 2912753"/>
            <a:gd name="adj4" fmla="val 20519953"/>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sp>
    <dsp:sp modelId="{35CA9E53-EDAB-4C8A-AD90-E3B392623947}">
      <dsp:nvSpPr>
        <dsp:cNvPr id="0" name=""/>
        <dsp:cNvSpPr/>
      </dsp:nvSpPr>
      <dsp:spPr>
        <a:xfrm>
          <a:off x="175388" y="153551"/>
          <a:ext cx="3141930" cy="3141930"/>
        </a:xfrm>
        <a:prstGeom prst="circularArrow">
          <a:avLst>
            <a:gd name="adj1" fmla="val 5085"/>
            <a:gd name="adj2" fmla="val 327528"/>
            <a:gd name="adj3" fmla="val 7232777"/>
            <a:gd name="adj4" fmla="val 3239695"/>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sp>
    <dsp:sp modelId="{E52436B3-CA9F-4DE8-85FF-52E152E88C31}">
      <dsp:nvSpPr>
        <dsp:cNvPr id="0" name=""/>
        <dsp:cNvSpPr/>
      </dsp:nvSpPr>
      <dsp:spPr>
        <a:xfrm>
          <a:off x="111957" y="107480"/>
          <a:ext cx="3141930" cy="3141930"/>
        </a:xfrm>
        <a:prstGeom prst="circularArrow">
          <a:avLst>
            <a:gd name="adj1" fmla="val 5085"/>
            <a:gd name="adj2" fmla="val 327528"/>
            <a:gd name="adj3" fmla="val 11552519"/>
            <a:gd name="adj4" fmla="val 7559718"/>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sp>
    <dsp:sp modelId="{FA0E22ED-8FB9-45D7-8933-3BF78F0725A5}">
      <dsp:nvSpPr>
        <dsp:cNvPr id="0" name=""/>
        <dsp:cNvSpPr/>
      </dsp:nvSpPr>
      <dsp:spPr>
        <a:xfrm>
          <a:off x="136246" y="32950"/>
          <a:ext cx="3141930" cy="3141930"/>
        </a:xfrm>
        <a:prstGeom prst="circularArrow">
          <a:avLst>
            <a:gd name="adj1" fmla="val 5085"/>
            <a:gd name="adj2" fmla="val 327528"/>
            <a:gd name="adj3" fmla="val 15872148"/>
            <a:gd name="adj4" fmla="val 11880111"/>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CA"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F7F645FD-9AB8-4875-982D-CF49475405C0}" type="datetimeFigureOut">
              <a:rPr lang="en-CA" smtClean="0"/>
              <a:t>28/03/2019</a:t>
            </a:fld>
            <a:endParaRPr lang="en-CA" dirty="0"/>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3177" tIns="46589" rIns="93177" bIns="46589" rtlCol="0" anchor="ctr"/>
          <a:lstStyle/>
          <a:p>
            <a:endParaRPr lang="en-CA"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CA"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0C59F46B-098D-4E1A-8DC6-5B2301E00B03}" type="slidenum">
              <a:rPr lang="en-CA" smtClean="0"/>
              <a:t>‹#›</a:t>
            </a:fld>
            <a:endParaRPr lang="en-CA" dirty="0"/>
          </a:p>
        </p:txBody>
      </p:sp>
    </p:spTree>
    <p:extLst>
      <p:ext uri="{BB962C8B-B14F-4D97-AF65-F5344CB8AC3E}">
        <p14:creationId xmlns:p14="http://schemas.microsoft.com/office/powerpoint/2010/main" val="4828163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This</a:t>
            </a:r>
            <a:r>
              <a:rPr lang="en-CA" baseline="0" dirty="0" smtClean="0"/>
              <a:t> presentation provides an overview on the Yukon Government Transportation Division’s approach to utilizing asset management principles to manage various highway asset classes.</a:t>
            </a:r>
          </a:p>
          <a:p>
            <a:endParaRPr lang="en-CA" baseline="0" dirty="0" smtClean="0"/>
          </a:p>
          <a:p>
            <a:r>
              <a:rPr lang="en-CA" baseline="0" dirty="0" smtClean="0"/>
              <a:t>As an example, I will provide some work-in-progress examples of the new asset management approaches that we have applied to managing specific programs such as the right-of-way vegetation control program and highway line painting program.</a:t>
            </a:r>
            <a:endParaRPr lang="en-CA" dirty="0"/>
          </a:p>
        </p:txBody>
      </p:sp>
      <p:sp>
        <p:nvSpPr>
          <p:cNvPr id="4" name="Slide Number Placeholder 3"/>
          <p:cNvSpPr>
            <a:spLocks noGrp="1"/>
          </p:cNvSpPr>
          <p:nvPr>
            <p:ph type="sldNum" sz="quarter" idx="10"/>
          </p:nvPr>
        </p:nvSpPr>
        <p:spPr/>
        <p:txBody>
          <a:bodyPr/>
          <a:lstStyle/>
          <a:p>
            <a:fld id="{0C59F46B-098D-4E1A-8DC6-5B2301E00B03}" type="slidenum">
              <a:rPr lang="en-CA" smtClean="0"/>
              <a:t>0</a:t>
            </a:fld>
            <a:endParaRPr lang="en-CA" dirty="0"/>
          </a:p>
        </p:txBody>
      </p:sp>
    </p:spTree>
    <p:extLst>
      <p:ext uri="{BB962C8B-B14F-4D97-AF65-F5344CB8AC3E}">
        <p14:creationId xmlns:p14="http://schemas.microsoft.com/office/powerpoint/2010/main" val="12201765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CA" sz="1200" kern="1200" dirty="0" smtClean="0">
              <a:solidFill>
                <a:schemeClr val="tx1"/>
              </a:solidFill>
              <a:effectLst/>
              <a:latin typeface="+mn-lt"/>
              <a:ea typeface="+mn-ea"/>
              <a:cs typeface="+mn-cs"/>
            </a:endParaRPr>
          </a:p>
          <a:p>
            <a:pPr marL="171450" indent="-171450">
              <a:buFontTx/>
              <a:buChar char="-"/>
            </a:pPr>
            <a:r>
              <a:rPr lang="en-CA" sz="1200" kern="1200" dirty="0" smtClean="0">
                <a:solidFill>
                  <a:schemeClr val="tx1"/>
                </a:solidFill>
                <a:effectLst/>
                <a:latin typeface="+mn-lt"/>
                <a:ea typeface="+mn-ea"/>
                <a:cs typeface="+mn-cs"/>
              </a:rPr>
              <a:t>Responsible</a:t>
            </a:r>
          </a:p>
          <a:p>
            <a:pPr marL="171450" indent="-171450">
              <a:buFontTx/>
              <a:buChar char="-"/>
            </a:pPr>
            <a:r>
              <a:rPr lang="en-CA" sz="1200" kern="1200" dirty="0" smtClean="0">
                <a:solidFill>
                  <a:schemeClr val="tx1"/>
                </a:solidFill>
                <a:effectLst/>
                <a:latin typeface="+mn-lt"/>
                <a:ea typeface="+mn-ea"/>
                <a:cs typeface="+mn-cs"/>
              </a:rPr>
              <a:t>Accountable</a:t>
            </a:r>
          </a:p>
          <a:p>
            <a:pPr marL="171450" indent="-171450">
              <a:buFontTx/>
              <a:buChar char="-"/>
            </a:pPr>
            <a:r>
              <a:rPr lang="en-CA" sz="1200" kern="1200" dirty="0" smtClean="0">
                <a:solidFill>
                  <a:schemeClr val="tx1"/>
                </a:solidFill>
                <a:effectLst/>
                <a:latin typeface="+mn-lt"/>
                <a:ea typeface="+mn-ea"/>
                <a:cs typeface="+mn-cs"/>
              </a:rPr>
              <a:t>Support</a:t>
            </a:r>
          </a:p>
          <a:p>
            <a:pPr marL="171450" indent="-171450">
              <a:buFontTx/>
              <a:buChar char="-"/>
            </a:pPr>
            <a:r>
              <a:rPr lang="en-CA" sz="1200" kern="1200" dirty="0" smtClean="0">
                <a:solidFill>
                  <a:schemeClr val="tx1"/>
                </a:solidFill>
                <a:effectLst/>
                <a:latin typeface="+mn-lt"/>
                <a:ea typeface="+mn-ea"/>
                <a:cs typeface="+mn-cs"/>
              </a:rPr>
              <a:t>Consult</a:t>
            </a:r>
          </a:p>
          <a:p>
            <a:pPr marL="171450" indent="-171450">
              <a:buFontTx/>
              <a:buChar char="-"/>
            </a:pPr>
            <a:r>
              <a:rPr lang="en-CA" sz="1200" kern="1200" dirty="0" smtClean="0">
                <a:solidFill>
                  <a:schemeClr val="tx1"/>
                </a:solidFill>
                <a:effectLst/>
                <a:latin typeface="+mn-lt"/>
                <a:ea typeface="+mn-ea"/>
                <a:cs typeface="+mn-cs"/>
              </a:rPr>
              <a:t>Inform</a:t>
            </a:r>
          </a:p>
          <a:p>
            <a:pPr marL="0" indent="0">
              <a:buFontTx/>
              <a:buNone/>
            </a:pPr>
            <a:endParaRPr lang="en-CA" dirty="0" smtClean="0"/>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CA" sz="1200" kern="1200" dirty="0" smtClean="0">
                <a:solidFill>
                  <a:schemeClr val="tx1"/>
                </a:solidFill>
                <a:effectLst/>
                <a:latin typeface="+mn-lt"/>
                <a:ea typeface="+mn-ea"/>
                <a:cs typeface="+mn-cs"/>
              </a:rPr>
              <a:t>Describes the organization and people who are responsible for the delivery of asset management services .</a:t>
            </a:r>
          </a:p>
          <a:p>
            <a:pPr marL="171450" marR="0" indent="-171450" algn="l" defTabSz="914400" rtl="0" eaLnBrk="1" fontAlgn="auto" latinLnBrk="0" hangingPunct="1">
              <a:lnSpc>
                <a:spcPct val="100000"/>
              </a:lnSpc>
              <a:spcBef>
                <a:spcPts val="0"/>
              </a:spcBef>
              <a:spcAft>
                <a:spcPts val="0"/>
              </a:spcAft>
              <a:buClrTx/>
              <a:buSzTx/>
              <a:buFontTx/>
              <a:buChar char="-"/>
              <a:tabLst/>
              <a:defRPr/>
            </a:pPr>
            <a:endParaRPr lang="en-CA" sz="1200" kern="1200" dirty="0" smtClean="0">
              <a:solidFill>
                <a:schemeClr val="tx1"/>
              </a:solidFill>
              <a:effectLst/>
              <a:latin typeface="+mn-lt"/>
              <a:ea typeface="+mn-ea"/>
              <a:cs typeface="+mn-cs"/>
            </a:endParaRP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CA" sz="1200" kern="1200" dirty="0" smtClean="0">
                <a:solidFill>
                  <a:schemeClr val="tx1"/>
                </a:solidFill>
                <a:effectLst/>
                <a:latin typeface="+mn-lt"/>
                <a:ea typeface="+mn-ea"/>
                <a:cs typeface="+mn-cs"/>
              </a:rPr>
              <a:t>Ensure that each branch and key position within the organization is aware</a:t>
            </a:r>
            <a:r>
              <a:rPr lang="en-CA" sz="1200" kern="1200" baseline="0" dirty="0" smtClean="0">
                <a:solidFill>
                  <a:schemeClr val="tx1"/>
                </a:solidFill>
                <a:effectLst/>
                <a:latin typeface="+mn-lt"/>
                <a:ea typeface="+mn-ea"/>
                <a:cs typeface="+mn-cs"/>
              </a:rPr>
              <a:t> of their role in managing each of the assets.</a:t>
            </a:r>
            <a:endParaRPr lang="en-CA" sz="1200" kern="1200" dirty="0" smtClean="0">
              <a:solidFill>
                <a:schemeClr val="tx1"/>
              </a:solidFill>
              <a:effectLst/>
              <a:latin typeface="+mn-lt"/>
              <a:ea typeface="+mn-ea"/>
              <a:cs typeface="+mn-cs"/>
            </a:endParaRPr>
          </a:p>
          <a:p>
            <a:pPr marL="171450" indent="-171450">
              <a:buFontTx/>
              <a:buChar char="-"/>
            </a:pPr>
            <a:endParaRPr lang="en-CA" dirty="0"/>
          </a:p>
        </p:txBody>
      </p:sp>
      <p:sp>
        <p:nvSpPr>
          <p:cNvPr id="4" name="Slide Number Placeholder 3"/>
          <p:cNvSpPr>
            <a:spLocks noGrp="1"/>
          </p:cNvSpPr>
          <p:nvPr>
            <p:ph type="sldNum" sz="quarter" idx="10"/>
          </p:nvPr>
        </p:nvSpPr>
        <p:spPr/>
        <p:txBody>
          <a:bodyPr/>
          <a:lstStyle/>
          <a:p>
            <a:fld id="{0C59F46B-098D-4E1A-8DC6-5B2301E00B03}" type="slidenum">
              <a:rPr lang="en-CA" smtClean="0"/>
              <a:t>10</a:t>
            </a:fld>
            <a:endParaRPr lang="en-CA" dirty="0"/>
          </a:p>
        </p:txBody>
      </p:sp>
    </p:spTree>
    <p:extLst>
      <p:ext uri="{BB962C8B-B14F-4D97-AF65-F5344CB8AC3E}">
        <p14:creationId xmlns:p14="http://schemas.microsoft.com/office/powerpoint/2010/main" val="23637441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CA" dirty="0" smtClean="0"/>
              <a:t>The</a:t>
            </a:r>
            <a:r>
              <a:rPr lang="en-CA" baseline="0" dirty="0" smtClean="0"/>
              <a:t> roadside safety program encompasses any infrastructure component that contributes to the safety of users, including…</a:t>
            </a:r>
          </a:p>
          <a:p>
            <a:pPr marL="174708" indent="-174708">
              <a:buFont typeface="Arial" panose="020B0604020202020204" pitchFamily="34" charset="0"/>
              <a:buChar char="•"/>
            </a:pPr>
            <a:endParaRPr lang="en-CA" baseline="0" dirty="0" smtClean="0"/>
          </a:p>
          <a:p>
            <a:pPr marL="174708" indent="-174708">
              <a:buFont typeface="Arial" panose="020B0604020202020204" pitchFamily="34" charset="0"/>
              <a:buChar char="•"/>
            </a:pPr>
            <a:r>
              <a:rPr lang="en-CA" baseline="0" dirty="0" smtClean="0"/>
              <a:t>This presentation goes into depth on line painting and vegetation control but here’s an overview of some of the major components.</a:t>
            </a:r>
            <a:endParaRPr lang="en-CA" dirty="0"/>
          </a:p>
        </p:txBody>
      </p:sp>
      <p:sp>
        <p:nvSpPr>
          <p:cNvPr id="4" name="Slide Number Placeholder 3"/>
          <p:cNvSpPr>
            <a:spLocks noGrp="1"/>
          </p:cNvSpPr>
          <p:nvPr>
            <p:ph type="sldNum" sz="quarter" idx="10"/>
          </p:nvPr>
        </p:nvSpPr>
        <p:spPr/>
        <p:txBody>
          <a:bodyPr/>
          <a:lstStyle/>
          <a:p>
            <a:fld id="{0C59F46B-098D-4E1A-8DC6-5B2301E00B03}" type="slidenum">
              <a:rPr lang="en-CA" smtClean="0"/>
              <a:t>11</a:t>
            </a:fld>
            <a:endParaRPr lang="en-CA" dirty="0"/>
          </a:p>
        </p:txBody>
      </p:sp>
    </p:spTree>
    <p:extLst>
      <p:ext uri="{BB962C8B-B14F-4D97-AF65-F5344CB8AC3E}">
        <p14:creationId xmlns:p14="http://schemas.microsoft.com/office/powerpoint/2010/main" val="17996371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C59F46B-098D-4E1A-8DC6-5B2301E00B03}" type="slidenum">
              <a:rPr lang="en-CA" smtClean="0"/>
              <a:t>12</a:t>
            </a:fld>
            <a:endParaRPr lang="en-CA" dirty="0"/>
          </a:p>
        </p:txBody>
      </p:sp>
    </p:spTree>
    <p:extLst>
      <p:ext uri="{BB962C8B-B14F-4D97-AF65-F5344CB8AC3E}">
        <p14:creationId xmlns:p14="http://schemas.microsoft.com/office/powerpoint/2010/main" val="42342814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marR="0" indent="-17470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t>VMS: Vegetation Management System</a:t>
            </a:r>
          </a:p>
          <a:p>
            <a:endParaRPr lang="en-US" altLang="en-US" sz="1200" dirty="0" smtClean="0"/>
          </a:p>
          <a:p>
            <a:pPr marL="174708" marR="0" indent="-17470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t>Previous program:</a:t>
            </a:r>
            <a:r>
              <a:rPr lang="en-US" baseline="0" dirty="0" smtClean="0"/>
              <a:t> </a:t>
            </a:r>
            <a:r>
              <a:rPr lang="en-US" dirty="0" smtClean="0"/>
              <a:t>Based on a worst first approach, Vegetation along highways is assessed and prioritized based on proximity to communities, traffic volumes, frequency of wildlife collisions, sight lines and vegetation condition,</a:t>
            </a:r>
            <a:r>
              <a:rPr lang="en-US" baseline="0" dirty="0" smtClean="0"/>
              <a:t> complaint driven at times.</a:t>
            </a:r>
            <a:r>
              <a:rPr lang="en-US" dirty="0" smtClean="0"/>
              <a:t> Budgetary limitations did not facilitate all highways being cleared on a strategic maintenance cycle.</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smtClean="0"/>
          </a:p>
          <a:p>
            <a:pPr marL="174708" marR="0" indent="-17470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t>Revamped</a:t>
            </a:r>
            <a:r>
              <a:rPr lang="en-US" baseline="0" dirty="0" smtClean="0"/>
              <a:t> program takes an asset management approach to vegetation control which </a:t>
            </a:r>
            <a:r>
              <a:rPr lang="en-US" dirty="0" smtClean="0"/>
              <a:t>will</a:t>
            </a:r>
            <a:r>
              <a:rPr lang="en-US" baseline="0" dirty="0" smtClean="0"/>
              <a:t> create a</a:t>
            </a:r>
            <a:r>
              <a:rPr lang="en-US" dirty="0" smtClean="0"/>
              <a:t> formal process for prioritizing brushing </a:t>
            </a:r>
            <a:r>
              <a:rPr lang="en-US" baseline="0" dirty="0" smtClean="0"/>
              <a:t>projects and allow for more effective decision making.</a:t>
            </a:r>
            <a:endParaRPr lang="en-CA" dirty="0" smtClean="0"/>
          </a:p>
          <a:p>
            <a:endParaRPr lang="en-US" altLang="en-US" sz="1200" dirty="0" smtClean="0"/>
          </a:p>
          <a:p>
            <a:endParaRPr lang="en-CA" dirty="0"/>
          </a:p>
        </p:txBody>
      </p:sp>
      <p:sp>
        <p:nvSpPr>
          <p:cNvPr id="4" name="Slide Number Placeholder 3"/>
          <p:cNvSpPr>
            <a:spLocks noGrp="1"/>
          </p:cNvSpPr>
          <p:nvPr>
            <p:ph type="sldNum" sz="quarter" idx="10"/>
          </p:nvPr>
        </p:nvSpPr>
        <p:spPr/>
        <p:txBody>
          <a:bodyPr/>
          <a:lstStyle/>
          <a:p>
            <a:fld id="{0C59F46B-098D-4E1A-8DC6-5B2301E00B03}" type="slidenum">
              <a:rPr lang="en-CA" smtClean="0"/>
              <a:t>13</a:t>
            </a:fld>
            <a:endParaRPr lang="en-CA" dirty="0"/>
          </a:p>
        </p:txBody>
      </p:sp>
    </p:spTree>
    <p:extLst>
      <p:ext uri="{BB962C8B-B14F-4D97-AF65-F5344CB8AC3E}">
        <p14:creationId xmlns:p14="http://schemas.microsoft.com/office/powerpoint/2010/main" val="17416383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There are many reasons that</a:t>
            </a:r>
            <a:r>
              <a:rPr lang="en-CA" baseline="0" dirty="0" smtClean="0"/>
              <a:t> clearing vegetation growth from the roadside is important.</a:t>
            </a:r>
          </a:p>
          <a:p>
            <a:pPr marL="174708" indent="-174708">
              <a:buFont typeface="Arial" panose="020B0604020202020204" pitchFamily="34" charset="0"/>
              <a:buChar char="•"/>
            </a:pPr>
            <a:r>
              <a:rPr lang="en-CA" baseline="0" dirty="0" smtClean="0"/>
              <a:t>Overgrowth can block drivers’ sightlines, especially around curves.</a:t>
            </a:r>
          </a:p>
          <a:p>
            <a:pPr marL="174708" indent="-174708">
              <a:buFont typeface="Arial" panose="020B0604020202020204" pitchFamily="34" charset="0"/>
              <a:buChar char="•"/>
            </a:pPr>
            <a:r>
              <a:rPr lang="en-CA" baseline="0" dirty="0" smtClean="0"/>
              <a:t>Wildlife may feed on the growth, bringing them closer to moving vehicles. They will also be more obstructed from view and drivers will have less time to react to an animal on the road.</a:t>
            </a:r>
          </a:p>
          <a:p>
            <a:pPr marL="174708" indent="-174708">
              <a:buFont typeface="Arial" panose="020B0604020202020204" pitchFamily="34" charset="0"/>
              <a:buChar char="•"/>
            </a:pPr>
            <a:r>
              <a:rPr lang="en-CA" baseline="0" dirty="0" smtClean="0"/>
              <a:t>Any object in the clear zone – and this includes vegetation – can be a hazard during a collision. A vehicle that leaves the roadway may strike a tree, or the vehicle’s likelihood of recovery on an embankment may be reduced.</a:t>
            </a:r>
          </a:p>
          <a:p>
            <a:pPr marL="174708" indent="-174708">
              <a:buFont typeface="Arial" panose="020B0604020202020204" pitchFamily="34" charset="0"/>
              <a:buChar char="•"/>
            </a:pPr>
            <a:r>
              <a:rPr lang="en-CA" baseline="0" dirty="0" smtClean="0"/>
              <a:t>Overgrown vegetation blocks ditches and culverts and prevents proper drainage on the roadway.</a:t>
            </a:r>
          </a:p>
          <a:p>
            <a:pPr marL="174708" indent="-174708">
              <a:buFont typeface="Arial" panose="020B0604020202020204" pitchFamily="34" charset="0"/>
              <a:buChar char="•"/>
            </a:pPr>
            <a:r>
              <a:rPr lang="en-CA" baseline="0" dirty="0" smtClean="0"/>
              <a:t>(pictured) Vegetation can block road signs.</a:t>
            </a:r>
          </a:p>
          <a:p>
            <a:pPr marL="174708" indent="-174708">
              <a:buFont typeface="Arial" panose="020B0604020202020204" pitchFamily="34" charset="0"/>
              <a:buChar char="•"/>
            </a:pPr>
            <a:r>
              <a:rPr lang="en-CA" baseline="0" dirty="0" smtClean="0"/>
              <a:t>Removing vegetation makes pedestrians and cyclists on the roadside more visible.</a:t>
            </a:r>
          </a:p>
          <a:p>
            <a:pPr marL="174708" indent="-174708">
              <a:buFont typeface="Arial" panose="020B0604020202020204" pitchFamily="34" charset="0"/>
              <a:buChar char="•"/>
            </a:pPr>
            <a:r>
              <a:rPr lang="en-CA" baseline="0" dirty="0" smtClean="0"/>
              <a:t>Root systems may cause heaves and distortions in the road material. Removing the surface plant prevents the roots from growing and increases the life of the road.</a:t>
            </a:r>
          </a:p>
          <a:p>
            <a:pPr marL="174708" indent="-174708">
              <a:buFont typeface="Arial" panose="020B0604020202020204" pitchFamily="34" charset="0"/>
              <a:buChar char="•"/>
            </a:pPr>
            <a:endParaRPr lang="en-CA" baseline="0" dirty="0" smtClean="0"/>
          </a:p>
        </p:txBody>
      </p:sp>
      <p:sp>
        <p:nvSpPr>
          <p:cNvPr id="4" name="Slide Number Placeholder 3"/>
          <p:cNvSpPr>
            <a:spLocks noGrp="1"/>
          </p:cNvSpPr>
          <p:nvPr>
            <p:ph type="sldNum" sz="quarter" idx="10"/>
          </p:nvPr>
        </p:nvSpPr>
        <p:spPr/>
        <p:txBody>
          <a:bodyPr/>
          <a:lstStyle/>
          <a:p>
            <a:fld id="{0C59F46B-098D-4E1A-8DC6-5B2301E00B03}" type="slidenum">
              <a:rPr lang="en-CA" smtClean="0"/>
              <a:t>14</a:t>
            </a:fld>
            <a:endParaRPr lang="en-CA" dirty="0"/>
          </a:p>
        </p:txBody>
      </p:sp>
    </p:spTree>
    <p:extLst>
      <p:ext uri="{BB962C8B-B14F-4D97-AF65-F5344CB8AC3E}">
        <p14:creationId xmlns:p14="http://schemas.microsoft.com/office/powerpoint/2010/main" val="7869625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dirty="0" smtClean="0"/>
              <a:t>Indicates static components of the highway </a:t>
            </a:r>
            <a:r>
              <a:rPr lang="en-US" dirty="0" err="1" smtClean="0"/>
              <a:t>RoW</a:t>
            </a:r>
            <a:r>
              <a:rPr lang="en-US" dirty="0" smtClean="0"/>
              <a:t> which are related to the vegetation.</a:t>
            </a:r>
          </a:p>
          <a:p>
            <a:pPr marL="171450" indent="-171450">
              <a:buFontTx/>
              <a:buChar char="-"/>
            </a:pPr>
            <a:endParaRPr lang="en-US" dirty="0" smtClean="0"/>
          </a:p>
          <a:p>
            <a:pPr marL="171450" indent="-171450">
              <a:buFontTx/>
              <a:buChar char="-"/>
            </a:pPr>
            <a:r>
              <a:rPr lang="en-US" dirty="0" smtClean="0"/>
              <a:t>Tombstone information is collected only once,</a:t>
            </a:r>
            <a:r>
              <a:rPr lang="en-US" baseline="0" dirty="0" smtClean="0"/>
              <a:t> unless a major rehab of the highway section occurs.</a:t>
            </a:r>
          </a:p>
          <a:p>
            <a:pPr marL="171450" indent="-171450">
              <a:buFontTx/>
              <a:buChar char="-"/>
            </a:pPr>
            <a:endParaRPr lang="en-US" baseline="0" dirty="0" smtClean="0"/>
          </a:p>
          <a:p>
            <a:pPr marL="171450" indent="-171450">
              <a:buFontTx/>
              <a:buChar char="-"/>
            </a:pPr>
            <a:r>
              <a:rPr lang="en-US" baseline="0" dirty="0" smtClean="0"/>
              <a:t>Tombstone data can be used by the asset manager to help inform decision making regarding appropriate rehab/treatments, costing, etc.</a:t>
            </a:r>
            <a:endParaRPr lang="en-US" dirty="0" smtClean="0"/>
          </a:p>
        </p:txBody>
      </p:sp>
      <p:sp>
        <p:nvSpPr>
          <p:cNvPr id="4" name="Slide Number Placeholder 3"/>
          <p:cNvSpPr>
            <a:spLocks noGrp="1"/>
          </p:cNvSpPr>
          <p:nvPr>
            <p:ph type="sldNum" sz="quarter" idx="10"/>
          </p:nvPr>
        </p:nvSpPr>
        <p:spPr/>
        <p:txBody>
          <a:bodyPr/>
          <a:lstStyle/>
          <a:p>
            <a:fld id="{0C59F46B-098D-4E1A-8DC6-5B2301E00B03}" type="slidenum">
              <a:rPr lang="en-CA" smtClean="0"/>
              <a:t>15</a:t>
            </a:fld>
            <a:endParaRPr lang="en-CA" dirty="0"/>
          </a:p>
        </p:txBody>
      </p:sp>
    </p:spTree>
    <p:extLst>
      <p:ext uri="{BB962C8B-B14F-4D97-AF65-F5344CB8AC3E}">
        <p14:creationId xmlns:p14="http://schemas.microsoft.com/office/powerpoint/2010/main" val="37282953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dirty="0" smtClean="0"/>
              <a:t>Indicates dynamic components of the highway </a:t>
            </a:r>
            <a:r>
              <a:rPr lang="en-US" dirty="0" err="1" smtClean="0"/>
              <a:t>RoW</a:t>
            </a:r>
            <a:r>
              <a:rPr lang="en-US" dirty="0" smtClean="0"/>
              <a:t> which are related to the vegetation.</a:t>
            </a:r>
          </a:p>
          <a:p>
            <a:pPr marL="171450" indent="-171450">
              <a:buFontTx/>
              <a:buChar char="-"/>
            </a:pPr>
            <a:endParaRPr lang="en-US" dirty="0" smtClean="0"/>
          </a:p>
          <a:p>
            <a:pPr marL="171450" indent="-171450">
              <a:buFontTx/>
              <a:buChar char="-"/>
            </a:pPr>
            <a:r>
              <a:rPr lang="en-US" dirty="0" smtClean="0"/>
              <a:t>Information is collected during routine highway inspections</a:t>
            </a:r>
          </a:p>
          <a:p>
            <a:pPr marL="171450" indent="-171450">
              <a:buFontTx/>
              <a:buChar char="-"/>
            </a:pPr>
            <a:endParaRPr lang="en-US" dirty="0" smtClean="0"/>
          </a:p>
          <a:p>
            <a:pPr marL="171450" indent="-171450">
              <a:buFontTx/>
              <a:buChar char="-"/>
            </a:pPr>
            <a:r>
              <a:rPr lang="en-US" dirty="0" smtClean="0"/>
              <a:t>Information is used to calculate a condition index for sections of highway (i.e. rating)</a:t>
            </a:r>
          </a:p>
          <a:p>
            <a:pPr marL="171450" indent="-171450">
              <a:buFontTx/>
              <a:buChar char="-"/>
            </a:pPr>
            <a:endParaRPr lang="en-US" dirty="0" smtClean="0"/>
          </a:p>
          <a:p>
            <a:pPr marL="171450" indent="-171450">
              <a:buFontTx/>
              <a:buChar char="-"/>
            </a:pPr>
            <a:r>
              <a:rPr lang="en-US" dirty="0" smtClean="0"/>
              <a:t>Over time, information can be used to plot deterioration curves and help inform </a:t>
            </a:r>
            <a:r>
              <a:rPr lang="en-US" dirty="0" err="1" smtClean="0"/>
              <a:t>LoS</a:t>
            </a:r>
            <a:r>
              <a:rPr lang="en-US" dirty="0" smtClean="0"/>
              <a:t> structure/criteria</a:t>
            </a:r>
            <a:r>
              <a:rPr lang="en-US" baseline="0" dirty="0" smtClean="0"/>
              <a:t> (i.e. height, diameter, density on highway functional class X shall be Y and therefore requires rehab every Z years)</a:t>
            </a:r>
            <a:endParaRPr lang="en-US" dirty="0" smtClean="0"/>
          </a:p>
          <a:p>
            <a:pPr marL="171450" indent="-171450">
              <a:buFontTx/>
              <a:buChar char="-"/>
            </a:pPr>
            <a:endParaRPr lang="en-US" baseline="0" dirty="0" smtClean="0"/>
          </a:p>
          <a:p>
            <a:pPr marL="171450" indent="-171450">
              <a:buFontTx/>
              <a:buChar char="-"/>
            </a:pPr>
            <a:endParaRPr lang="en-US" baseline="0" dirty="0" smtClean="0"/>
          </a:p>
        </p:txBody>
      </p:sp>
      <p:sp>
        <p:nvSpPr>
          <p:cNvPr id="4" name="Slide Number Placeholder 3"/>
          <p:cNvSpPr>
            <a:spLocks noGrp="1"/>
          </p:cNvSpPr>
          <p:nvPr>
            <p:ph type="sldNum" sz="quarter" idx="10"/>
          </p:nvPr>
        </p:nvSpPr>
        <p:spPr/>
        <p:txBody>
          <a:bodyPr/>
          <a:lstStyle/>
          <a:p>
            <a:fld id="{0C59F46B-098D-4E1A-8DC6-5B2301E00B03}" type="slidenum">
              <a:rPr lang="en-CA" smtClean="0"/>
              <a:t>16</a:t>
            </a:fld>
            <a:endParaRPr lang="en-CA" dirty="0"/>
          </a:p>
        </p:txBody>
      </p:sp>
    </p:spTree>
    <p:extLst>
      <p:ext uri="{BB962C8B-B14F-4D97-AF65-F5344CB8AC3E}">
        <p14:creationId xmlns:p14="http://schemas.microsoft.com/office/powerpoint/2010/main" val="13865940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Utilizing same classes for vegetation control work as per previous specifications issue </a:t>
            </a:r>
            <a:r>
              <a:rPr lang="en-US" baseline="0" dirty="0" smtClean="0"/>
              <a:t>by TMB.</a:t>
            </a:r>
            <a:endParaRPr lang="en-US" dirty="0"/>
          </a:p>
        </p:txBody>
      </p:sp>
      <p:sp>
        <p:nvSpPr>
          <p:cNvPr id="4" name="Slide Number Placeholder 3"/>
          <p:cNvSpPr>
            <a:spLocks noGrp="1"/>
          </p:cNvSpPr>
          <p:nvPr>
            <p:ph type="sldNum" sz="quarter" idx="10"/>
          </p:nvPr>
        </p:nvSpPr>
        <p:spPr/>
        <p:txBody>
          <a:bodyPr/>
          <a:lstStyle/>
          <a:p>
            <a:fld id="{0C59F46B-098D-4E1A-8DC6-5B2301E00B03}" type="slidenum">
              <a:rPr lang="en-CA" smtClean="0"/>
              <a:t>17</a:t>
            </a:fld>
            <a:endParaRPr lang="en-CA"/>
          </a:p>
        </p:txBody>
      </p:sp>
    </p:spTree>
    <p:extLst>
      <p:ext uri="{BB962C8B-B14F-4D97-AF65-F5344CB8AC3E}">
        <p14:creationId xmlns:p14="http://schemas.microsoft.com/office/powerpoint/2010/main" val="3134494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Alaska Highway and Haines Road are identified as 30m from centerline for full width brushing.</a:t>
            </a:r>
          </a:p>
          <a:p>
            <a:pPr marL="0" indent="0">
              <a:buFont typeface="Arial" panose="020B0604020202020204" pitchFamily="34" charset="0"/>
              <a:buNone/>
            </a:pPr>
            <a:endParaRPr lang="en-US" dirty="0" smtClean="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t>All</a:t>
            </a:r>
            <a:r>
              <a:rPr lang="en-US" baseline="0" dirty="0" smtClean="0"/>
              <a:t> other highways</a:t>
            </a:r>
            <a:r>
              <a:rPr lang="en-US" dirty="0" smtClean="0"/>
              <a:t> are identified as 20m from centerline for full width brushing.</a:t>
            </a:r>
          </a:p>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0C59F46B-098D-4E1A-8DC6-5B2301E00B03}" type="slidenum">
              <a:rPr lang="en-CA" smtClean="0"/>
              <a:t>20</a:t>
            </a:fld>
            <a:endParaRPr lang="en-CA"/>
          </a:p>
        </p:txBody>
      </p:sp>
    </p:spTree>
    <p:extLst>
      <p:ext uri="{BB962C8B-B14F-4D97-AF65-F5344CB8AC3E}">
        <p14:creationId xmlns:p14="http://schemas.microsoft.com/office/powerpoint/2010/main" val="18987217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CA" dirty="0" smtClean="0"/>
              <a:t>This is the six year cycle</a:t>
            </a:r>
            <a:r>
              <a:rPr lang="en-CA" baseline="0" dirty="0" smtClean="0"/>
              <a:t> for vegetation projects.</a:t>
            </a:r>
          </a:p>
          <a:p>
            <a:pPr marL="171450" indent="-171450">
              <a:buFont typeface="Arial" panose="020B0604020202020204" pitchFamily="34" charset="0"/>
              <a:buChar char="•"/>
            </a:pPr>
            <a:endParaRPr lang="en-CA" baseline="0" dirty="0" smtClean="0"/>
          </a:p>
          <a:p>
            <a:pPr marL="171450" lvl="0" indent="-171450">
              <a:buFont typeface="Arial" panose="020B0604020202020204" pitchFamily="34" charset="0"/>
              <a:buChar char="•"/>
            </a:pPr>
            <a:r>
              <a:rPr lang="en-US" dirty="0"/>
              <a:t>Includes 6 </a:t>
            </a:r>
            <a:r>
              <a:rPr lang="en-US" dirty="0" smtClean="0"/>
              <a:t>VMS</a:t>
            </a:r>
            <a:r>
              <a:rPr lang="en-US" baseline="0" dirty="0" smtClean="0"/>
              <a:t> </a:t>
            </a:r>
            <a:r>
              <a:rPr lang="en-US" dirty="0" smtClean="0"/>
              <a:t>categories for grouping of all numbered major highway segments, ranked based on importance.</a:t>
            </a:r>
            <a:endParaRPr lang="en-US" dirty="0"/>
          </a:p>
          <a:p>
            <a:pPr marL="171450" lvl="0" indent="-171450">
              <a:buFont typeface="Arial" panose="020B0604020202020204" pitchFamily="34" charset="0"/>
              <a:buChar char="•"/>
            </a:pPr>
            <a:endParaRPr lang="en-US" dirty="0"/>
          </a:p>
          <a:p>
            <a:pPr marL="171450" lvl="0" indent="-171450">
              <a:buFont typeface="Arial" panose="020B0604020202020204" pitchFamily="34" charset="0"/>
              <a:buChar char="•"/>
            </a:pPr>
            <a:r>
              <a:rPr lang="en-US" dirty="0" smtClean="0"/>
              <a:t>Each VMS</a:t>
            </a:r>
            <a:r>
              <a:rPr lang="en-US" baseline="0" dirty="0" smtClean="0"/>
              <a:t> category has a prescribed </a:t>
            </a:r>
            <a:r>
              <a:rPr lang="en-US" dirty="0" smtClean="0"/>
              <a:t>maintenance cycle</a:t>
            </a:r>
            <a:r>
              <a:rPr lang="en-US" baseline="0" dirty="0" smtClean="0"/>
              <a:t> including</a:t>
            </a:r>
            <a:r>
              <a:rPr lang="en-US" dirty="0" smtClean="0"/>
              <a:t> </a:t>
            </a:r>
            <a:r>
              <a:rPr lang="en-US" dirty="0"/>
              <a:t>frequency of brushing</a:t>
            </a:r>
            <a:r>
              <a:rPr lang="en-US" dirty="0" smtClean="0"/>
              <a:t>, and width extent </a:t>
            </a:r>
            <a:r>
              <a:rPr lang="en-US" dirty="0"/>
              <a:t>of </a:t>
            </a:r>
            <a:r>
              <a:rPr lang="en-US" dirty="0" smtClean="0"/>
              <a:t>brushing.</a:t>
            </a:r>
            <a:endParaRPr lang="en-US" dirty="0"/>
          </a:p>
          <a:p>
            <a:pPr marL="171450" lvl="0" indent="-171450">
              <a:buFont typeface="Arial" panose="020B0604020202020204" pitchFamily="34" charset="0"/>
              <a:buChar char="•"/>
            </a:pPr>
            <a:endParaRPr lang="en-US" dirty="0"/>
          </a:p>
          <a:p>
            <a:pPr marL="171450" lvl="0" indent="-171450">
              <a:buFont typeface="Arial" panose="020B0604020202020204" pitchFamily="34" charset="0"/>
              <a:buChar char="•"/>
            </a:pPr>
            <a:r>
              <a:rPr lang="en-US" dirty="0" smtClean="0"/>
              <a:t>This maintenance cycle represents a significant increase in highway network wide </a:t>
            </a:r>
            <a:r>
              <a:rPr lang="en-US" dirty="0" err="1" smtClean="0"/>
              <a:t>RoW</a:t>
            </a:r>
            <a:r>
              <a:rPr lang="en-US" baseline="0" dirty="0" smtClean="0"/>
              <a:t> brushing</a:t>
            </a:r>
            <a:r>
              <a:rPr lang="en-US" dirty="0" smtClean="0"/>
              <a:t> </a:t>
            </a:r>
            <a:r>
              <a:rPr lang="en-US" dirty="0"/>
              <a:t>compared to past </a:t>
            </a:r>
            <a:r>
              <a:rPr lang="en-US" dirty="0" smtClean="0"/>
              <a:t>years.</a:t>
            </a:r>
            <a:endParaRPr lang="en-US" dirty="0"/>
          </a:p>
        </p:txBody>
      </p:sp>
      <p:sp>
        <p:nvSpPr>
          <p:cNvPr id="4" name="Slide Number Placeholder 3"/>
          <p:cNvSpPr>
            <a:spLocks noGrp="1"/>
          </p:cNvSpPr>
          <p:nvPr>
            <p:ph type="sldNum" sz="quarter" idx="10"/>
          </p:nvPr>
        </p:nvSpPr>
        <p:spPr/>
        <p:txBody>
          <a:bodyPr/>
          <a:lstStyle/>
          <a:p>
            <a:fld id="{0C59F46B-098D-4E1A-8DC6-5B2301E00B03}" type="slidenum">
              <a:rPr lang="en-CA" smtClean="0"/>
              <a:t>21</a:t>
            </a:fld>
            <a:endParaRPr lang="en-CA" dirty="0"/>
          </a:p>
        </p:txBody>
      </p:sp>
    </p:spTree>
    <p:extLst>
      <p:ext uri="{BB962C8B-B14F-4D97-AF65-F5344CB8AC3E}">
        <p14:creationId xmlns:p14="http://schemas.microsoft.com/office/powerpoint/2010/main" val="1295726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0" i="0" u="none" strike="noStrike" kern="1200" baseline="0" dirty="0" smtClean="0">
                <a:solidFill>
                  <a:schemeClr val="tx1"/>
                </a:solidFill>
                <a:latin typeface="+mn-lt"/>
                <a:ea typeface="+mn-ea"/>
                <a:cs typeface="+mn-cs"/>
              </a:rPr>
              <a:t>The Transportation Division is responsible for managing Yukon’s arterial highways and bridges.</a:t>
            </a:r>
          </a:p>
          <a:p>
            <a:endParaRPr lang="en-CA" sz="1200" b="0" i="0" u="none" strike="noStrike" kern="1200" baseline="0" dirty="0" smtClean="0">
              <a:solidFill>
                <a:schemeClr val="tx1"/>
              </a:solidFill>
              <a:latin typeface="+mn-lt"/>
              <a:ea typeface="+mn-ea"/>
              <a:cs typeface="+mn-cs"/>
            </a:endParaRPr>
          </a:p>
          <a:p>
            <a:r>
              <a:rPr lang="en-CA" sz="1200" b="0" i="0" u="none" strike="noStrike" kern="1200" baseline="0" dirty="0" smtClean="0">
                <a:solidFill>
                  <a:schemeClr val="tx1"/>
                </a:solidFill>
                <a:latin typeface="+mn-lt"/>
                <a:ea typeface="+mn-ea"/>
                <a:cs typeface="+mn-cs"/>
              </a:rPr>
              <a:t>These assets connect communities, transport tourists, and support economic development.  </a:t>
            </a:r>
            <a:endParaRPr lang="en-CA" sz="1200" kern="1200" dirty="0" smtClean="0">
              <a:solidFill>
                <a:schemeClr val="tx1"/>
              </a:solidFill>
              <a:effectLst/>
              <a:latin typeface="+mn-lt"/>
              <a:ea typeface="+mn-ea"/>
              <a:cs typeface="+mn-cs"/>
            </a:endParaRPr>
          </a:p>
          <a:p>
            <a:pPr marL="0" indent="0">
              <a:buFont typeface="Arial" panose="020B0604020202020204" pitchFamily="34" charset="0"/>
              <a:buNone/>
            </a:pPr>
            <a:endParaRPr lang="en-CA" sz="1200" kern="1200" dirty="0" smtClean="0">
              <a:solidFill>
                <a:schemeClr val="tx1"/>
              </a:solidFill>
              <a:effectLst/>
              <a:latin typeface="+mn-lt"/>
              <a:ea typeface="+mn-ea"/>
              <a:cs typeface="+mn-cs"/>
            </a:endParaRPr>
          </a:p>
          <a:p>
            <a:pPr marL="0" indent="0">
              <a:buFont typeface="Arial" panose="020B0604020202020204" pitchFamily="34" charset="0"/>
              <a:buNone/>
            </a:pPr>
            <a:r>
              <a:rPr lang="en-US" dirty="0" smtClean="0"/>
              <a:t>Our group is a newly formed unit (as of November 2018) which took the planning functions from TEB and</a:t>
            </a:r>
            <a:r>
              <a:rPr lang="en-US" baseline="0" dirty="0" smtClean="0"/>
              <a:t> TMB and merged the people together into one group so that we can perform coordinated planning amongst the transportation branches using asset management principles.</a:t>
            </a:r>
          </a:p>
          <a:p>
            <a:pPr marL="0" indent="0">
              <a:buFont typeface="Arial" panose="020B0604020202020204" pitchFamily="34" charset="0"/>
              <a:buNone/>
            </a:pPr>
            <a:endParaRPr lang="en-US" baseline="0" dirty="0" smtClean="0"/>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CA" sz="1200" kern="1200" dirty="0" smtClean="0">
                <a:solidFill>
                  <a:schemeClr val="tx1"/>
                </a:solidFill>
                <a:effectLst/>
                <a:latin typeface="+mn-lt"/>
                <a:ea typeface="+mn-ea"/>
                <a:cs typeface="+mn-cs"/>
              </a:rPr>
              <a:t>Transportation Asset Management Policy goals and objectives</a:t>
            </a:r>
            <a:r>
              <a:rPr lang="en-CA" sz="1200" kern="1200" baseline="0" dirty="0" smtClean="0">
                <a:solidFill>
                  <a:schemeClr val="tx1"/>
                </a:solidFill>
                <a:effectLst/>
                <a:latin typeface="+mn-lt"/>
                <a:ea typeface="+mn-ea"/>
                <a:cs typeface="+mn-cs"/>
              </a:rPr>
              <a:t> states that we are to d</a:t>
            </a:r>
            <a:r>
              <a:rPr lang="en-CA" sz="1200" kern="1200" dirty="0" smtClean="0">
                <a:solidFill>
                  <a:schemeClr val="tx1"/>
                </a:solidFill>
                <a:effectLst/>
                <a:latin typeface="+mn-lt"/>
                <a:ea typeface="+mn-ea"/>
                <a:cs typeface="+mn-cs"/>
              </a:rPr>
              <a:t>efine level of service expectations for our transportation infrastructure, monitor performance, and provide information and tools that enable optimized decisions for long-term benefit of Yukoners and visitors.</a:t>
            </a:r>
          </a:p>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fld id="{0C59F46B-098D-4E1A-8DC6-5B2301E00B03}" type="slidenum">
              <a:rPr lang="en-CA" smtClean="0"/>
              <a:t>2</a:t>
            </a:fld>
            <a:endParaRPr lang="en-CA"/>
          </a:p>
        </p:txBody>
      </p:sp>
    </p:spTree>
    <p:extLst>
      <p:ext uri="{BB962C8B-B14F-4D97-AF65-F5344CB8AC3E}">
        <p14:creationId xmlns:p14="http://schemas.microsoft.com/office/powerpoint/2010/main" val="28924017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Project selection philosophy</a:t>
            </a:r>
            <a:r>
              <a:rPr lang="en-US" baseline="0" dirty="0" smtClean="0"/>
              <a:t>:</a:t>
            </a:r>
          </a:p>
          <a:p>
            <a:pPr marL="174708" lvl="1" indent="-174708" defTabSz="931774">
              <a:buFontTx/>
              <a:buChar char="-"/>
              <a:defRPr/>
            </a:pPr>
            <a:r>
              <a:rPr lang="en-US" dirty="0"/>
              <a:t>Funding for category 1 &amp; 2 highways will be concentrated on full width brushing during years ~1-3 (i.e. get caught up).  Funding will be concentrated on full width mowing from years ~4-6.</a:t>
            </a:r>
          </a:p>
          <a:p>
            <a:pPr marL="174708" lvl="1" indent="-174708" defTabSz="931774">
              <a:buFontTx/>
              <a:buChar char="-"/>
              <a:defRPr/>
            </a:pPr>
            <a:r>
              <a:rPr lang="en-US" dirty="0"/>
              <a:t>Removed category 6 highways (secondary roads, </a:t>
            </a:r>
            <a:r>
              <a:rPr lang="en-US" dirty="0" err="1"/>
              <a:t>Canol</a:t>
            </a:r>
            <a:r>
              <a:rPr lang="en-US" dirty="0"/>
              <a:t> Highway &amp; Nahanni Range Road) in order to better fit the budget.  Secondary roads require data collection prior to any future project selections.</a:t>
            </a:r>
          </a:p>
          <a:p>
            <a:pPr marL="174708" lvl="1" indent="-174708" defTabSz="931774">
              <a:buFontTx/>
              <a:buChar char="-"/>
              <a:defRPr/>
            </a:pPr>
            <a:r>
              <a:rPr lang="en-US" dirty="0"/>
              <a:t>In general, the philosophy behind this project selection has been to start at each major community and brush outwards north, south or both north/south depending on condition ratings, recent brushing history, etc.  </a:t>
            </a:r>
          </a:p>
          <a:p>
            <a:pPr marL="174708" lvl="1" indent="-174708" defTabSz="931774">
              <a:buFontTx/>
              <a:buChar char="-"/>
              <a:defRPr/>
            </a:pPr>
            <a:r>
              <a:rPr lang="en-US" dirty="0"/>
              <a:t>Most visible to the communities, most traffic within the communities.  Allows for long continuous project sections in lieu of discontinuous sections based on the previous worst first approach of selection projects</a:t>
            </a:r>
          </a:p>
          <a:p>
            <a:pPr marL="174708" lvl="1" indent="-174708" defTabSz="931774">
              <a:buFontTx/>
              <a:buChar char="-"/>
              <a:defRPr/>
            </a:pPr>
            <a:r>
              <a:rPr lang="en-US" dirty="0"/>
              <a:t>Category 1 &amp; 2 highways could make up the large ~500k to ~1.5M dollar contracts (full width), ~2.6M total.</a:t>
            </a:r>
          </a:p>
          <a:p>
            <a:pPr marL="174708" lvl="1" indent="-174708" defTabSz="931774">
              <a:buFontTx/>
              <a:buChar char="-"/>
              <a:defRPr/>
            </a:pPr>
            <a:r>
              <a:rPr lang="en-US" dirty="0"/>
              <a:t>Category 3 &amp; 4 &amp; 5 highways will make up the small local contracts ranging from ~50k to ~200k (Class C &amp; B), ~750k total.</a:t>
            </a:r>
          </a:p>
          <a:p>
            <a:pPr marL="174708" lvl="1" indent="-174708" defTabSz="931774">
              <a:buFontTx/>
              <a:buChar char="-"/>
              <a:defRPr/>
            </a:pPr>
            <a:endParaRPr lang="en-US" dirty="0"/>
          </a:p>
          <a:p>
            <a:pPr marL="174708" lvl="1" indent="-174708" defTabSz="931774">
              <a:buFontTx/>
              <a:buChar char="-"/>
              <a:defRPr/>
            </a:pPr>
            <a:endParaRPr lang="en-US" dirty="0"/>
          </a:p>
          <a:p>
            <a:endParaRPr lang="en-US" baseline="0"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0C59F46B-098D-4E1A-8DC6-5B2301E00B03}" type="slidenum">
              <a:rPr lang="en-CA" smtClean="0"/>
              <a:t>22</a:t>
            </a:fld>
            <a:endParaRPr lang="en-CA" dirty="0"/>
          </a:p>
        </p:txBody>
      </p:sp>
    </p:spTree>
    <p:extLst>
      <p:ext uri="{BB962C8B-B14F-4D97-AF65-F5344CB8AC3E}">
        <p14:creationId xmlns:p14="http://schemas.microsoft.com/office/powerpoint/2010/main" val="67511936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C59F46B-098D-4E1A-8DC6-5B2301E00B03}" type="slidenum">
              <a:rPr lang="en-CA" smtClean="0"/>
              <a:t>23</a:t>
            </a:fld>
            <a:endParaRPr lang="en-CA" dirty="0"/>
          </a:p>
        </p:txBody>
      </p:sp>
    </p:spTree>
    <p:extLst>
      <p:ext uri="{BB962C8B-B14F-4D97-AF65-F5344CB8AC3E}">
        <p14:creationId xmlns:p14="http://schemas.microsoft.com/office/powerpoint/2010/main" val="301637974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C59F46B-098D-4E1A-8DC6-5B2301E00B03}" type="slidenum">
              <a:rPr lang="en-CA" smtClean="0"/>
              <a:t>24</a:t>
            </a:fld>
            <a:endParaRPr lang="en-CA" dirty="0"/>
          </a:p>
        </p:txBody>
      </p:sp>
    </p:spTree>
    <p:extLst>
      <p:ext uri="{BB962C8B-B14F-4D97-AF65-F5344CB8AC3E}">
        <p14:creationId xmlns:p14="http://schemas.microsoft.com/office/powerpoint/2010/main" val="390658620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C59F46B-098D-4E1A-8DC6-5B2301E00B03}" type="slidenum">
              <a:rPr lang="en-CA" smtClean="0"/>
              <a:t>25</a:t>
            </a:fld>
            <a:endParaRPr lang="en-CA" dirty="0"/>
          </a:p>
        </p:txBody>
      </p:sp>
    </p:spTree>
    <p:extLst>
      <p:ext uri="{BB962C8B-B14F-4D97-AF65-F5344CB8AC3E}">
        <p14:creationId xmlns:p14="http://schemas.microsoft.com/office/powerpoint/2010/main" val="50184060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C59F46B-098D-4E1A-8DC6-5B2301E00B03}" type="slidenum">
              <a:rPr lang="en-CA" smtClean="0"/>
              <a:t>26</a:t>
            </a:fld>
            <a:endParaRPr lang="en-CA" dirty="0"/>
          </a:p>
        </p:txBody>
      </p:sp>
    </p:spTree>
    <p:extLst>
      <p:ext uri="{BB962C8B-B14F-4D97-AF65-F5344CB8AC3E}">
        <p14:creationId xmlns:p14="http://schemas.microsoft.com/office/powerpoint/2010/main" val="106366622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C59F46B-098D-4E1A-8DC6-5B2301E00B03}" type="slidenum">
              <a:rPr lang="en-CA" smtClean="0"/>
              <a:t>27</a:t>
            </a:fld>
            <a:endParaRPr lang="en-CA" dirty="0"/>
          </a:p>
        </p:txBody>
      </p:sp>
    </p:spTree>
    <p:extLst>
      <p:ext uri="{BB962C8B-B14F-4D97-AF65-F5344CB8AC3E}">
        <p14:creationId xmlns:p14="http://schemas.microsoft.com/office/powerpoint/2010/main" val="49198653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The benefits of the</a:t>
            </a:r>
            <a:r>
              <a:rPr lang="en-CA" baseline="0" dirty="0" smtClean="0"/>
              <a:t> VMS program will include:</a:t>
            </a:r>
          </a:p>
          <a:p>
            <a:pPr marL="174708" indent="-174708">
              <a:buFontTx/>
              <a:buChar char="-"/>
            </a:pPr>
            <a:r>
              <a:rPr lang="en-CA" baseline="0" dirty="0" smtClean="0"/>
              <a:t>Improved safety – drivers will be able to see farther and have advanced warning for wildlife.</a:t>
            </a:r>
          </a:p>
          <a:p>
            <a:pPr marL="174708" indent="-174708">
              <a:buFontTx/>
              <a:buChar char="-"/>
            </a:pPr>
            <a:r>
              <a:rPr lang="en-CA" baseline="0" dirty="0" smtClean="0"/>
              <a:t>Increased highway life cycle – better drainage and management of root systems will slow highway degradation, reducing maintenance costs.</a:t>
            </a:r>
          </a:p>
          <a:p>
            <a:pPr marL="174708" indent="-174708">
              <a:buFontTx/>
              <a:buChar char="-"/>
            </a:pPr>
            <a:r>
              <a:rPr lang="en-CA" baseline="0" dirty="0" smtClean="0"/>
              <a:t>Effective budget allocation – because having a plan for the system makes the expenditure more predictable, and segments aren’t left behind</a:t>
            </a:r>
          </a:p>
          <a:p>
            <a:pPr marL="174708" indent="-174708">
              <a:buFontTx/>
              <a:buChar char="-"/>
            </a:pPr>
            <a:endParaRPr lang="en-CA" baseline="0" dirty="0" smtClean="0"/>
          </a:p>
          <a:p>
            <a:r>
              <a:rPr lang="en-CA" baseline="0" dirty="0" smtClean="0"/>
              <a:t>Almost 3x cost for over 3.5x work</a:t>
            </a:r>
          </a:p>
          <a:p>
            <a:endParaRPr lang="en-CA" baseline="0" dirty="0" smtClean="0"/>
          </a:p>
          <a:p>
            <a:pPr defTabSz="931774">
              <a:defRPr/>
            </a:pPr>
            <a:r>
              <a:rPr lang="en-CA" baseline="0" dirty="0" smtClean="0"/>
              <a:t>In order to bring up the network condition to the point where this cycle can begin, we will need to complete six years of deferred brushing projects at a cost of $3.5M per year. After that, this repeating cycle will cost $2M per year for the exact same amount (ha) of brushing work as the network be in good standing.</a:t>
            </a:r>
          </a:p>
          <a:p>
            <a:pPr marL="174708" indent="-174708">
              <a:buFontTx/>
              <a:buChar char="-"/>
            </a:pPr>
            <a:endParaRPr lang="en-CA" baseline="0" dirty="0" smtClean="0"/>
          </a:p>
          <a:p>
            <a:pPr marL="174708" indent="-174708">
              <a:buFontTx/>
              <a:buChar char="-"/>
            </a:pPr>
            <a:endParaRPr lang="en-CA" b="1" dirty="0">
              <a:solidFill>
                <a:srgbClr val="FF0000"/>
              </a:solidFill>
            </a:endParaRPr>
          </a:p>
        </p:txBody>
      </p:sp>
      <p:sp>
        <p:nvSpPr>
          <p:cNvPr id="4" name="Slide Number Placeholder 3"/>
          <p:cNvSpPr>
            <a:spLocks noGrp="1"/>
          </p:cNvSpPr>
          <p:nvPr>
            <p:ph type="sldNum" sz="quarter" idx="10"/>
          </p:nvPr>
        </p:nvSpPr>
        <p:spPr/>
        <p:txBody>
          <a:bodyPr/>
          <a:lstStyle/>
          <a:p>
            <a:fld id="{0C59F46B-098D-4E1A-8DC6-5B2301E00B03}" type="slidenum">
              <a:rPr lang="en-CA" smtClean="0"/>
              <a:t>28</a:t>
            </a:fld>
            <a:endParaRPr lang="en-CA" dirty="0"/>
          </a:p>
        </p:txBody>
      </p:sp>
    </p:spTree>
    <p:extLst>
      <p:ext uri="{BB962C8B-B14F-4D97-AF65-F5344CB8AC3E}">
        <p14:creationId xmlns:p14="http://schemas.microsoft.com/office/powerpoint/2010/main" val="71526687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C59F46B-098D-4E1A-8DC6-5B2301E00B03}" type="slidenum">
              <a:rPr lang="en-CA" smtClean="0"/>
              <a:t>29</a:t>
            </a:fld>
            <a:endParaRPr lang="en-CA" dirty="0"/>
          </a:p>
        </p:txBody>
      </p:sp>
    </p:spTree>
    <p:extLst>
      <p:ext uri="{BB962C8B-B14F-4D97-AF65-F5344CB8AC3E}">
        <p14:creationId xmlns:p14="http://schemas.microsoft.com/office/powerpoint/2010/main" val="14086609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CA" dirty="0" smtClean="0"/>
              <a:t>Painted highway lines show</a:t>
            </a:r>
            <a:r>
              <a:rPr lang="en-CA" baseline="0" dirty="0" smtClean="0"/>
              <a:t> drivers the location of lanes. They communicate the edge and centre of the road, and whether passing is permitted.</a:t>
            </a:r>
            <a:endParaRPr lang="en-CA" dirty="0" smtClean="0"/>
          </a:p>
          <a:p>
            <a:pPr marL="174708" indent="-174708">
              <a:buFont typeface="Arial" panose="020B0604020202020204" pitchFamily="34" charset="0"/>
              <a:buChar char="•"/>
            </a:pPr>
            <a:r>
              <a:rPr lang="en-CA" dirty="0" smtClean="0"/>
              <a:t>In past years, painting has been done on a</a:t>
            </a:r>
            <a:r>
              <a:rPr lang="en-CA" baseline="0" dirty="0" smtClean="0"/>
              <a:t> “worst-first” basis in consideration with </a:t>
            </a:r>
            <a:r>
              <a:rPr lang="en-US" dirty="0"/>
              <a:t>prioritizing sections of highway that are scheduled to receive Bituminous Surface Treatment that year</a:t>
            </a:r>
            <a:r>
              <a:rPr lang="en-CA" baseline="0" dirty="0" smtClean="0"/>
              <a:t>.  Severely degraded areas which could be scheduled  with BST line painting were given priority.  Other degraded areas in the network may not receive treatment.  </a:t>
            </a:r>
          </a:p>
          <a:p>
            <a:pPr marL="174708" indent="-174708">
              <a:buFont typeface="Arial" panose="020B0604020202020204" pitchFamily="34" charset="0"/>
              <a:buChar char="•"/>
            </a:pPr>
            <a:r>
              <a:rPr lang="en-CA" baseline="0" dirty="0" smtClean="0"/>
              <a:t>Arrow, gores lines and crosswalks completed on an ad-hoc basis (i.e. only in a few communities annually as scheduling and budget allowed).</a:t>
            </a:r>
          </a:p>
          <a:p>
            <a:pPr marL="174708" indent="-174708">
              <a:buFont typeface="Arial" panose="020B0604020202020204" pitchFamily="34" charset="0"/>
              <a:buChar char="•"/>
            </a:pPr>
            <a:r>
              <a:rPr lang="en-CA" baseline="0" dirty="0" smtClean="0"/>
              <a:t>No sweeping of roads occurred prior to painting over existing lines.</a:t>
            </a:r>
          </a:p>
          <a:p>
            <a:pPr marL="174708" indent="-174708">
              <a:buFont typeface="Arial" panose="020B0604020202020204" pitchFamily="34" charset="0"/>
              <a:buChar char="•"/>
            </a:pPr>
            <a:r>
              <a:rPr lang="en-CA" baseline="0" dirty="0" smtClean="0"/>
              <a:t>Priority areas were identified and completed based on what the limited budget would allow.  Past budget approx. 600k annually funded through TMB O&amp;M.</a:t>
            </a:r>
          </a:p>
          <a:p>
            <a:pPr marL="174708" indent="-174708">
              <a:buFont typeface="Arial" panose="020B0604020202020204" pitchFamily="34" charset="0"/>
              <a:buChar char="•"/>
            </a:pPr>
            <a:r>
              <a:rPr lang="en-CA" baseline="0" dirty="0" smtClean="0"/>
              <a:t>This led to discontinuous painted areas, and some segments went longer than acceptable without being redone.</a:t>
            </a:r>
          </a:p>
          <a:p>
            <a:pPr marL="174708" indent="-174708">
              <a:buFont typeface="Arial" panose="020B0604020202020204" pitchFamily="34" charset="0"/>
              <a:buChar char="•"/>
            </a:pPr>
            <a:r>
              <a:rPr lang="en-US" dirty="0"/>
              <a:t>TMB stopped using Hi VOC Paints in 2012 and switched over to the Low VOC paint due to new environmental regulations. There are three major differences between the paint</a:t>
            </a:r>
          </a:p>
          <a:p>
            <a:pPr marL="640594" lvl="1" indent="-174708">
              <a:buFont typeface="Arial" panose="020B0604020202020204" pitchFamily="34" charset="0"/>
              <a:buChar char="•"/>
            </a:pPr>
            <a:r>
              <a:rPr lang="en-US" dirty="0"/>
              <a:t>Hi VOC paint has better longevity they had said 1-2 years depending on traffic volumes</a:t>
            </a:r>
          </a:p>
          <a:p>
            <a:pPr marL="640594" lvl="1" indent="-174708">
              <a:buFont typeface="Arial" panose="020B0604020202020204" pitchFamily="34" charset="0"/>
              <a:buChar char="•"/>
            </a:pPr>
            <a:r>
              <a:rPr lang="en-US" dirty="0"/>
              <a:t>Hi VOC was able to be used in smaller volumes to achieve this, approximately 25% less.</a:t>
            </a:r>
          </a:p>
          <a:p>
            <a:pPr marL="640594" lvl="1" indent="-174708">
              <a:buFont typeface="Arial" panose="020B0604020202020204" pitchFamily="34" charset="0"/>
              <a:buChar char="•"/>
            </a:pPr>
            <a:r>
              <a:rPr lang="en-US" dirty="0"/>
              <a:t>Hi VOC was able to be effectively applied at lower temperatures therefore expanding our possible season </a:t>
            </a:r>
            <a:endParaRPr lang="en-CA" baseline="0" dirty="0" smtClean="0"/>
          </a:p>
          <a:p>
            <a:pPr marL="174708" indent="-174708">
              <a:buFont typeface="Arial" panose="020B0604020202020204" pitchFamily="34" charset="0"/>
              <a:buChar char="•"/>
            </a:pPr>
            <a:endParaRPr lang="en-CA" baseline="0" dirty="0" smtClean="0"/>
          </a:p>
          <a:p>
            <a:pPr marL="174708" indent="-174708">
              <a:buFont typeface="Arial" panose="020B0604020202020204" pitchFamily="34" charset="0"/>
              <a:buChar char="•"/>
            </a:pPr>
            <a:r>
              <a:rPr lang="en-CA" baseline="0" dirty="0" smtClean="0"/>
              <a:t>The program we are currently developing will see the entire network repainted on a regular schedule. The network will be rated on a 1 to 5 scale. These photos demonstrate what each rating represents.</a:t>
            </a:r>
          </a:p>
          <a:p>
            <a:pPr marL="174708" indent="-174708">
              <a:buFont typeface="Arial" panose="020B0604020202020204" pitchFamily="34" charset="0"/>
              <a:buChar char="•"/>
            </a:pPr>
            <a:endParaRPr lang="en-CA" baseline="0" dirty="0" smtClean="0"/>
          </a:p>
          <a:p>
            <a:pPr marL="174708" indent="-174708">
              <a:buFont typeface="Arial" panose="020B0604020202020204" pitchFamily="34" charset="0"/>
              <a:buChar char="•"/>
            </a:pPr>
            <a:r>
              <a:rPr lang="en-CA" baseline="0" dirty="0" smtClean="0"/>
              <a:t>Options study to be </a:t>
            </a:r>
            <a:r>
              <a:rPr lang="en-CA" sz="1200" kern="1200" dirty="0" smtClean="0">
                <a:solidFill>
                  <a:schemeClr val="tx1"/>
                </a:solidFill>
                <a:effectLst/>
                <a:latin typeface="+mn-lt"/>
                <a:ea typeface="+mn-ea"/>
                <a:cs typeface="+mn-cs"/>
              </a:rPr>
              <a:t>a northern jurisdictional review for line painting including best practices, paint types and volumes, options such as thermoplastics, rain line, etc. , etc.  To be included into lane delineation study. </a:t>
            </a:r>
            <a:endParaRPr lang="en-CA" baseline="0" dirty="0" smtClean="0"/>
          </a:p>
          <a:p>
            <a:pPr marL="174708" indent="-174708">
              <a:buFont typeface="Arial" panose="020B0604020202020204" pitchFamily="34" charset="0"/>
              <a:buChar char="•"/>
            </a:pPr>
            <a:endParaRPr lang="en-CA" baseline="0" dirty="0" smtClean="0"/>
          </a:p>
        </p:txBody>
      </p:sp>
      <p:sp>
        <p:nvSpPr>
          <p:cNvPr id="4" name="Slide Number Placeholder 3"/>
          <p:cNvSpPr>
            <a:spLocks noGrp="1"/>
          </p:cNvSpPr>
          <p:nvPr>
            <p:ph type="sldNum" sz="quarter" idx="10"/>
          </p:nvPr>
        </p:nvSpPr>
        <p:spPr/>
        <p:txBody>
          <a:bodyPr/>
          <a:lstStyle/>
          <a:p>
            <a:fld id="{0C59F46B-098D-4E1A-8DC6-5B2301E00B03}" type="slidenum">
              <a:rPr lang="en-CA" smtClean="0"/>
              <a:t>30</a:t>
            </a:fld>
            <a:endParaRPr lang="en-CA" dirty="0"/>
          </a:p>
        </p:txBody>
      </p:sp>
    </p:spTree>
    <p:extLst>
      <p:ext uri="{BB962C8B-B14F-4D97-AF65-F5344CB8AC3E}">
        <p14:creationId xmlns:p14="http://schemas.microsoft.com/office/powerpoint/2010/main" val="238906433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5 Clear bright lines, most bead embedment remaining.</a:t>
            </a:r>
          </a:p>
          <a:p>
            <a:endParaRPr lang="en-CA" dirty="0"/>
          </a:p>
        </p:txBody>
      </p:sp>
      <p:sp>
        <p:nvSpPr>
          <p:cNvPr id="4" name="Slide Number Placeholder 3"/>
          <p:cNvSpPr>
            <a:spLocks noGrp="1"/>
          </p:cNvSpPr>
          <p:nvPr>
            <p:ph type="sldNum" sz="quarter" idx="10"/>
          </p:nvPr>
        </p:nvSpPr>
        <p:spPr/>
        <p:txBody>
          <a:bodyPr/>
          <a:lstStyle/>
          <a:p>
            <a:fld id="{0C59F46B-098D-4E1A-8DC6-5B2301E00B03}" type="slidenum">
              <a:rPr lang="en-CA" smtClean="0"/>
              <a:t>31</a:t>
            </a:fld>
            <a:endParaRPr lang="en-CA" dirty="0"/>
          </a:p>
        </p:txBody>
      </p:sp>
    </p:spTree>
    <p:extLst>
      <p:ext uri="{BB962C8B-B14F-4D97-AF65-F5344CB8AC3E}">
        <p14:creationId xmlns:p14="http://schemas.microsoft.com/office/powerpoint/2010/main" val="3977396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The vision of TAMU is to “</a:t>
            </a:r>
            <a:r>
              <a:rPr lang="en-US" dirty="0"/>
              <a:t>lead as a team, making optimized decisions, so that transportation infrastructure exceeds expectations for generations.“</a:t>
            </a:r>
          </a:p>
          <a:p>
            <a:endParaRPr lang="en-US" dirty="0"/>
          </a:p>
          <a:p>
            <a:r>
              <a:rPr lang="en-US" dirty="0" smtClean="0"/>
              <a:t>Asset Management is defined</a:t>
            </a:r>
            <a:r>
              <a:rPr lang="en-US" baseline="0" dirty="0" smtClean="0"/>
              <a:t> as</a:t>
            </a:r>
            <a:r>
              <a:rPr lang="en-US" dirty="0" smtClean="0"/>
              <a:t> a coordinated activity of an organization to realize the value from assets.</a:t>
            </a:r>
          </a:p>
          <a:p>
            <a:endParaRPr lang="en-US" dirty="0" smtClean="0"/>
          </a:p>
          <a:p>
            <a:r>
              <a:rPr lang="en-US" dirty="0" smtClean="0"/>
              <a:t>Establishing a formal process for prioritizing roadside safety </a:t>
            </a:r>
            <a:r>
              <a:rPr lang="en-US" baseline="0" dirty="0" smtClean="0"/>
              <a:t>projects would allow more effective decision making.</a:t>
            </a:r>
          </a:p>
          <a:p>
            <a:endParaRPr lang="en-US" baseline="0" dirty="0" smtClean="0"/>
          </a:p>
          <a:p>
            <a:r>
              <a:rPr lang="en-US" baseline="0" dirty="0" smtClean="0"/>
              <a:t>Key Tasks for the TAMU Unit include:</a:t>
            </a:r>
          </a:p>
          <a:p>
            <a:r>
              <a:rPr lang="en-US" baseline="0" dirty="0" smtClean="0"/>
              <a:t>-   Division-wide development of AMP guidelines and standards to ensure divisional consistency.</a:t>
            </a:r>
          </a:p>
          <a:p>
            <a:pPr marL="174708" indent="-174708">
              <a:buFontTx/>
              <a:buChar char="-"/>
            </a:pPr>
            <a:r>
              <a:rPr lang="en-US" baseline="0" dirty="0" smtClean="0"/>
              <a:t>Lifecycle strategies, roles and responsibilities, LOS, decision models, KPI's</a:t>
            </a:r>
          </a:p>
          <a:p>
            <a:pPr marL="174708" indent="-174708">
              <a:buFontTx/>
              <a:buChar char="-"/>
            </a:pPr>
            <a:r>
              <a:rPr lang="en-US" baseline="0" dirty="0" smtClean="0"/>
              <a:t>Long &amp; medium term program planning &amp; budgeting in alignment with functional plans for highway corridors and segments. </a:t>
            </a:r>
          </a:p>
          <a:p>
            <a:pPr marL="174708" indent="-174708">
              <a:buFontTx/>
              <a:buChar char="-"/>
            </a:pPr>
            <a:r>
              <a:rPr lang="en-US" baseline="0" dirty="0" smtClean="0"/>
              <a:t>Cross-asset prioritization</a:t>
            </a:r>
          </a:p>
          <a:p>
            <a:pPr marL="174708" indent="-174708">
              <a:buFontTx/>
              <a:buChar char="-"/>
            </a:pPr>
            <a:r>
              <a:rPr lang="en-US" baseline="0" dirty="0" smtClean="0"/>
              <a:t>Condition &amp; Performance Monitoring</a:t>
            </a:r>
          </a:p>
          <a:p>
            <a:pPr marL="174708" indent="-174708">
              <a:buFontTx/>
              <a:buChar char="-"/>
            </a:pPr>
            <a:r>
              <a:rPr lang="en-US" baseline="0" dirty="0" smtClean="0"/>
              <a:t>Annual project roll-out to project execution units (TEB, TMB, etc.)</a:t>
            </a:r>
          </a:p>
          <a:p>
            <a:pPr marL="174708" indent="-174708">
              <a:buFontTx/>
              <a:buChar char="-"/>
            </a:pPr>
            <a:endParaRPr lang="en-US" baseline="0" dirty="0" smtClean="0"/>
          </a:p>
          <a:p>
            <a:pPr marL="174708" indent="-174708">
              <a:buFontTx/>
              <a:buChar char="-"/>
            </a:pPr>
            <a:endParaRPr lang="en-US" baseline="0" dirty="0" smtClean="0"/>
          </a:p>
          <a:p>
            <a:pPr marL="174708" indent="-174708">
              <a:buFontTx/>
              <a:buChar char="-"/>
            </a:pPr>
            <a:endParaRPr lang="en-CA" dirty="0"/>
          </a:p>
        </p:txBody>
      </p:sp>
      <p:sp>
        <p:nvSpPr>
          <p:cNvPr id="4" name="Slide Number Placeholder 3"/>
          <p:cNvSpPr>
            <a:spLocks noGrp="1"/>
          </p:cNvSpPr>
          <p:nvPr>
            <p:ph type="sldNum" sz="quarter" idx="10"/>
          </p:nvPr>
        </p:nvSpPr>
        <p:spPr/>
        <p:txBody>
          <a:bodyPr/>
          <a:lstStyle/>
          <a:p>
            <a:fld id="{0C59F46B-098D-4E1A-8DC6-5B2301E00B03}" type="slidenum">
              <a:rPr lang="en-CA" smtClean="0"/>
              <a:t>3</a:t>
            </a:fld>
            <a:endParaRPr lang="en-CA" dirty="0"/>
          </a:p>
        </p:txBody>
      </p:sp>
    </p:spTree>
    <p:extLst>
      <p:ext uri="{BB962C8B-B14F-4D97-AF65-F5344CB8AC3E}">
        <p14:creationId xmlns:p14="http://schemas.microsoft.com/office/powerpoint/2010/main" val="195660125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4 Barely faded lines, partially faded in patches (corners), some bead embedment remaining.</a:t>
            </a:r>
          </a:p>
          <a:p>
            <a:endParaRPr lang="en-CA" dirty="0"/>
          </a:p>
        </p:txBody>
      </p:sp>
      <p:sp>
        <p:nvSpPr>
          <p:cNvPr id="4" name="Slide Number Placeholder 3"/>
          <p:cNvSpPr>
            <a:spLocks noGrp="1"/>
          </p:cNvSpPr>
          <p:nvPr>
            <p:ph type="sldNum" sz="quarter" idx="10"/>
          </p:nvPr>
        </p:nvSpPr>
        <p:spPr/>
        <p:txBody>
          <a:bodyPr/>
          <a:lstStyle/>
          <a:p>
            <a:fld id="{0C59F46B-098D-4E1A-8DC6-5B2301E00B03}" type="slidenum">
              <a:rPr lang="en-CA" smtClean="0"/>
              <a:t>32</a:t>
            </a:fld>
            <a:endParaRPr lang="en-CA" dirty="0"/>
          </a:p>
        </p:txBody>
      </p:sp>
    </p:spTree>
    <p:extLst>
      <p:ext uri="{BB962C8B-B14F-4D97-AF65-F5344CB8AC3E}">
        <p14:creationId xmlns:p14="http://schemas.microsoft.com/office/powerpoint/2010/main" val="242789254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3 Partially faded lines, mostly/severely faded in patches (corners), no bead embedment remaining.</a:t>
            </a:r>
          </a:p>
          <a:p>
            <a:endParaRPr lang="en-CA" dirty="0"/>
          </a:p>
        </p:txBody>
      </p:sp>
      <p:sp>
        <p:nvSpPr>
          <p:cNvPr id="4" name="Slide Number Placeholder 3"/>
          <p:cNvSpPr>
            <a:spLocks noGrp="1"/>
          </p:cNvSpPr>
          <p:nvPr>
            <p:ph type="sldNum" sz="quarter" idx="10"/>
          </p:nvPr>
        </p:nvSpPr>
        <p:spPr/>
        <p:txBody>
          <a:bodyPr/>
          <a:lstStyle/>
          <a:p>
            <a:fld id="{0C59F46B-098D-4E1A-8DC6-5B2301E00B03}" type="slidenum">
              <a:rPr lang="en-CA" smtClean="0"/>
              <a:t>33</a:t>
            </a:fld>
            <a:endParaRPr lang="en-CA" dirty="0"/>
          </a:p>
        </p:txBody>
      </p:sp>
    </p:spTree>
    <p:extLst>
      <p:ext uri="{BB962C8B-B14F-4D97-AF65-F5344CB8AC3E}">
        <p14:creationId xmlns:p14="http://schemas.microsoft.com/office/powerpoint/2010/main" val="191627961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2 Mostly faded lines, non-existent in patches (corners), no bead embedment remaining.</a:t>
            </a:r>
          </a:p>
          <a:p>
            <a:endParaRPr lang="en-CA" dirty="0"/>
          </a:p>
        </p:txBody>
      </p:sp>
      <p:sp>
        <p:nvSpPr>
          <p:cNvPr id="4" name="Slide Number Placeholder 3"/>
          <p:cNvSpPr>
            <a:spLocks noGrp="1"/>
          </p:cNvSpPr>
          <p:nvPr>
            <p:ph type="sldNum" sz="quarter" idx="10"/>
          </p:nvPr>
        </p:nvSpPr>
        <p:spPr/>
        <p:txBody>
          <a:bodyPr/>
          <a:lstStyle/>
          <a:p>
            <a:fld id="{0C59F46B-098D-4E1A-8DC6-5B2301E00B03}" type="slidenum">
              <a:rPr lang="en-CA" smtClean="0"/>
              <a:t>34</a:t>
            </a:fld>
            <a:endParaRPr lang="en-CA" dirty="0"/>
          </a:p>
        </p:txBody>
      </p:sp>
    </p:spTree>
    <p:extLst>
      <p:ext uri="{BB962C8B-B14F-4D97-AF65-F5344CB8AC3E}">
        <p14:creationId xmlns:p14="http://schemas.microsoft.com/office/powerpoint/2010/main" val="418258849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1 Severely faded or non-existent lines, no bead embedment remaining.</a:t>
            </a:r>
          </a:p>
        </p:txBody>
      </p:sp>
      <p:sp>
        <p:nvSpPr>
          <p:cNvPr id="4" name="Slide Number Placeholder 3"/>
          <p:cNvSpPr>
            <a:spLocks noGrp="1"/>
          </p:cNvSpPr>
          <p:nvPr>
            <p:ph type="sldNum" sz="quarter" idx="10"/>
          </p:nvPr>
        </p:nvSpPr>
        <p:spPr/>
        <p:txBody>
          <a:bodyPr/>
          <a:lstStyle/>
          <a:p>
            <a:fld id="{0C59F46B-098D-4E1A-8DC6-5B2301E00B03}" type="slidenum">
              <a:rPr lang="en-CA" smtClean="0"/>
              <a:t>35</a:t>
            </a:fld>
            <a:endParaRPr lang="en-CA" dirty="0"/>
          </a:p>
        </p:txBody>
      </p:sp>
    </p:spTree>
    <p:extLst>
      <p:ext uri="{BB962C8B-B14F-4D97-AF65-F5344CB8AC3E}">
        <p14:creationId xmlns:p14="http://schemas.microsoft.com/office/powerpoint/2010/main" val="296683611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Severely faded or non-existent lines, no bead embedment remaining.</a:t>
            </a:r>
          </a:p>
          <a:p>
            <a:r>
              <a:rPr lang="en-US" dirty="0"/>
              <a:t>2 Mostly faded lines, non-existent in patches (corners), no bead embedment remaining.</a:t>
            </a:r>
          </a:p>
          <a:p>
            <a:r>
              <a:rPr lang="en-US" dirty="0"/>
              <a:t>3 Partially faded lines, mostly/severely faded in patches (corners), no bead embedment remaining.</a:t>
            </a:r>
          </a:p>
          <a:p>
            <a:r>
              <a:rPr lang="en-US" dirty="0"/>
              <a:t>4 Barely faded lines, partially faded in patches (corners), some bead embedment remaining.</a:t>
            </a:r>
          </a:p>
          <a:p>
            <a:r>
              <a:rPr lang="en-US" dirty="0"/>
              <a:t>5 Clear bright lines, most bead embedment remaining.</a:t>
            </a:r>
          </a:p>
          <a:p>
            <a:endParaRPr lang="en-CA" dirty="0"/>
          </a:p>
        </p:txBody>
      </p:sp>
      <p:sp>
        <p:nvSpPr>
          <p:cNvPr id="4" name="Slide Number Placeholder 3"/>
          <p:cNvSpPr>
            <a:spLocks noGrp="1"/>
          </p:cNvSpPr>
          <p:nvPr>
            <p:ph type="sldNum" sz="quarter" idx="10"/>
          </p:nvPr>
        </p:nvSpPr>
        <p:spPr/>
        <p:txBody>
          <a:bodyPr/>
          <a:lstStyle/>
          <a:p>
            <a:fld id="{0C59F46B-098D-4E1A-8DC6-5B2301E00B03}" type="slidenum">
              <a:rPr lang="en-CA" smtClean="0"/>
              <a:t>36</a:t>
            </a:fld>
            <a:endParaRPr lang="en-CA" dirty="0"/>
          </a:p>
        </p:txBody>
      </p:sp>
    </p:spTree>
    <p:extLst>
      <p:ext uri="{BB962C8B-B14F-4D97-AF65-F5344CB8AC3E}">
        <p14:creationId xmlns:p14="http://schemas.microsoft.com/office/powerpoint/2010/main" val="423431413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C59F46B-098D-4E1A-8DC6-5B2301E00B03}" type="slidenum">
              <a:rPr lang="en-CA" smtClean="0"/>
              <a:t>37</a:t>
            </a:fld>
            <a:endParaRPr lang="en-CA" dirty="0"/>
          </a:p>
        </p:txBody>
      </p:sp>
    </p:spTree>
    <p:extLst>
      <p:ext uri="{BB962C8B-B14F-4D97-AF65-F5344CB8AC3E}">
        <p14:creationId xmlns:p14="http://schemas.microsoft.com/office/powerpoint/2010/main" val="8032403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Under </a:t>
            </a:r>
            <a:r>
              <a:rPr lang="en-CA" dirty="0" smtClean="0"/>
              <a:t>this</a:t>
            </a:r>
            <a:r>
              <a:rPr lang="en-CA" baseline="0" dirty="0" smtClean="0"/>
              <a:t> plan, </a:t>
            </a:r>
            <a:r>
              <a:rPr lang="en-CA" baseline="0" dirty="0"/>
              <a:t>significant benefits will be seen in the network.</a:t>
            </a:r>
          </a:p>
          <a:p>
            <a:pPr marL="174708" indent="-174708">
              <a:buFont typeface="Arial" panose="020B0604020202020204" pitchFamily="34" charset="0"/>
              <a:buChar char="•"/>
            </a:pPr>
            <a:r>
              <a:rPr lang="en-CA" baseline="0" dirty="0"/>
              <a:t>The lines painted under this plan will be of higher quality and will endure longer for two main reasons:</a:t>
            </a:r>
          </a:p>
          <a:p>
            <a:pPr marL="640594" lvl="1" indent="-174708">
              <a:buFont typeface="Arial" panose="020B0604020202020204" pitchFamily="34" charset="0"/>
              <a:buChar char="•"/>
            </a:pPr>
            <a:r>
              <a:rPr lang="en-CA" baseline="0" dirty="0"/>
              <a:t>We will be implementing a sweeping crew to remove debris from the road. The paint truck has air blowers that remove small particles, but large gravel pieces leftover from winter sanding remain. They block paint from reaching the road surface and reduce the quality of application. The sweeper crew will enable a clean painting surface for better adhesion.</a:t>
            </a:r>
          </a:p>
          <a:p>
            <a:pPr marL="640594" lvl="1" indent="-174708">
              <a:buFont typeface="Arial" panose="020B0604020202020204" pitchFamily="34" charset="0"/>
              <a:buChar char="•"/>
            </a:pPr>
            <a:r>
              <a:rPr lang="en-CA" baseline="0" dirty="0"/>
              <a:t>In the 2017 season the thickness of paint was varied to find the ideal rate that didn’t lead to blowout (too much paint) or insufficiently bright lines (too little paint). The ideal rate was found to be 40L/km. This is what is budgeted for in the proposed plans.</a:t>
            </a:r>
          </a:p>
          <a:p>
            <a:pPr marL="640594" lvl="1" indent="-174708">
              <a:buFont typeface="Arial" panose="020B0604020202020204" pitchFamily="34" charset="0"/>
              <a:buChar char="•"/>
            </a:pPr>
            <a:r>
              <a:rPr lang="en-CA" baseline="0" dirty="0"/>
              <a:t>Annual </a:t>
            </a:r>
            <a:r>
              <a:rPr lang="en-CA" baseline="0" dirty="0" smtClean="0"/>
              <a:t>arrows, crosswalks, gores lines in every community.</a:t>
            </a:r>
            <a:endParaRPr lang="en-CA" baseline="0" dirty="0"/>
          </a:p>
          <a:p>
            <a:pPr marL="174708" indent="-174708">
              <a:buFont typeface="Arial" panose="020B0604020202020204" pitchFamily="34" charset="0"/>
              <a:buChar char="•"/>
            </a:pPr>
            <a:endParaRPr lang="en-CA" baseline="0" dirty="0"/>
          </a:p>
        </p:txBody>
      </p:sp>
      <p:sp>
        <p:nvSpPr>
          <p:cNvPr id="4" name="Slide Number Placeholder 3"/>
          <p:cNvSpPr>
            <a:spLocks noGrp="1"/>
          </p:cNvSpPr>
          <p:nvPr>
            <p:ph type="sldNum" sz="quarter" idx="10"/>
          </p:nvPr>
        </p:nvSpPr>
        <p:spPr/>
        <p:txBody>
          <a:bodyPr/>
          <a:lstStyle/>
          <a:p>
            <a:fld id="{0C59F46B-098D-4E1A-8DC6-5B2301E00B03}" type="slidenum">
              <a:rPr lang="en-CA" smtClean="0"/>
              <a:t>38</a:t>
            </a:fld>
            <a:endParaRPr lang="en-CA" dirty="0"/>
          </a:p>
        </p:txBody>
      </p:sp>
    </p:spTree>
    <p:extLst>
      <p:ext uri="{BB962C8B-B14F-4D97-AF65-F5344CB8AC3E}">
        <p14:creationId xmlns:p14="http://schemas.microsoft.com/office/powerpoint/2010/main" val="115836330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end</a:t>
            </a:r>
            <a:endParaRPr lang="en-CA" dirty="0"/>
          </a:p>
        </p:txBody>
      </p:sp>
      <p:sp>
        <p:nvSpPr>
          <p:cNvPr id="4" name="Slide Number Placeholder 3"/>
          <p:cNvSpPr>
            <a:spLocks noGrp="1"/>
          </p:cNvSpPr>
          <p:nvPr>
            <p:ph type="sldNum" sz="quarter" idx="10"/>
          </p:nvPr>
        </p:nvSpPr>
        <p:spPr/>
        <p:txBody>
          <a:bodyPr/>
          <a:lstStyle/>
          <a:p>
            <a:fld id="{0C59F46B-098D-4E1A-8DC6-5B2301E00B03}" type="slidenum">
              <a:rPr lang="en-CA" smtClean="0"/>
              <a:t>39</a:t>
            </a:fld>
            <a:endParaRPr lang="en-CA" dirty="0"/>
          </a:p>
        </p:txBody>
      </p:sp>
    </p:spTree>
    <p:extLst>
      <p:ext uri="{BB962C8B-B14F-4D97-AF65-F5344CB8AC3E}">
        <p14:creationId xmlns:p14="http://schemas.microsoft.com/office/powerpoint/2010/main" val="13035065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CA" dirty="0" smtClean="0"/>
              <a:t>The Strategic</a:t>
            </a:r>
            <a:r>
              <a:rPr lang="en-CA" baseline="0" dirty="0" smtClean="0"/>
              <a:t> Asset Management Plan is a document that describes the extent of the current Asset Management System and what it encompasses. This includes:</a:t>
            </a:r>
          </a:p>
          <a:p>
            <a:pPr marL="628650" lvl="1" indent="-171450">
              <a:buFont typeface="Arial" panose="020B0604020202020204" pitchFamily="34" charset="0"/>
              <a:buChar char="•"/>
            </a:pPr>
            <a:r>
              <a:rPr lang="en-CA" baseline="0" dirty="0" smtClean="0"/>
              <a:t>The scope we’re managing – 4,820km of highways with three surface types, bridges and structures, four TC certified airports, 25 aerodromes, fleet</a:t>
            </a:r>
          </a:p>
          <a:p>
            <a:pPr marL="628650" lvl="1" indent="-171450">
              <a:buFont typeface="Arial" panose="020B0604020202020204" pitchFamily="34" charset="0"/>
              <a:buChar char="•"/>
            </a:pPr>
            <a:r>
              <a:rPr lang="en-CA" baseline="0" dirty="0" smtClean="0"/>
              <a:t>The objectives of the work – service delivery to customers, investment decision-making, continuous improvement</a:t>
            </a:r>
          </a:p>
          <a:p>
            <a:pPr marL="628650" lvl="1" indent="-171450">
              <a:buFont typeface="Arial" panose="020B0604020202020204" pitchFamily="34" charset="0"/>
              <a:buChar char="•"/>
            </a:pPr>
            <a:r>
              <a:rPr lang="en-CA" baseline="0" dirty="0" smtClean="0"/>
              <a:t>The customers and stakeholders – who they are, what their needs are, how to best hear their voices</a:t>
            </a:r>
          </a:p>
          <a:p>
            <a:pPr marL="628650" lvl="1" indent="-171450">
              <a:buFont typeface="Arial" panose="020B0604020202020204" pitchFamily="34" charset="0"/>
              <a:buChar char="•"/>
            </a:pPr>
            <a:r>
              <a:rPr lang="en-CA" baseline="0" dirty="0" smtClean="0"/>
              <a:t>The structure of the team – clearly defined roles and responsibilities</a:t>
            </a:r>
          </a:p>
          <a:p>
            <a:pPr marL="628650" lvl="1" indent="-171450">
              <a:buFont typeface="Arial" panose="020B0604020202020204" pitchFamily="34" charset="0"/>
              <a:buChar char="•"/>
            </a:pPr>
            <a:r>
              <a:rPr lang="en-CA" baseline="0" dirty="0" smtClean="0"/>
              <a:t>Plans for how each asset class will be managed</a:t>
            </a:r>
          </a:p>
          <a:p>
            <a:pPr marL="628650" lvl="1" indent="-171450">
              <a:buFont typeface="Arial" panose="020B0604020202020204" pitchFamily="34" charset="0"/>
              <a:buChar char="•"/>
            </a:pPr>
            <a:r>
              <a:rPr lang="en-CA" dirty="0" smtClean="0"/>
              <a:t>How performance will be measured –</a:t>
            </a:r>
            <a:r>
              <a:rPr lang="en-CA" baseline="0" dirty="0" smtClean="0"/>
              <a:t> to enable continuous improvement</a:t>
            </a:r>
          </a:p>
          <a:p>
            <a:pPr marL="628650" lvl="1" indent="-171450">
              <a:buFont typeface="Arial" panose="020B0604020202020204" pitchFamily="34" charset="0"/>
              <a:buChar char="•"/>
            </a:pPr>
            <a:r>
              <a:rPr lang="en-CA" sz="1200" b="0" i="0" u="none" strike="noStrike" kern="1200" baseline="0" dirty="0" smtClean="0">
                <a:solidFill>
                  <a:schemeClr val="tx1"/>
                </a:solidFill>
                <a:latin typeface="+mn-lt"/>
                <a:ea typeface="+mn-ea"/>
                <a:cs typeface="+mn-cs"/>
              </a:rPr>
              <a:t>Aligned with the internationally recognised asset management standard, ISO 55000. </a:t>
            </a:r>
          </a:p>
          <a:p>
            <a:pPr marL="628650" lvl="1" indent="-171450">
              <a:buFont typeface="Arial" panose="020B0604020202020204" pitchFamily="34" charset="0"/>
              <a:buChar char="•"/>
            </a:pPr>
            <a:endParaRPr lang="en-CA" sz="1200" b="0" i="0" u="none" strike="noStrike" kern="1200" baseline="0" dirty="0" smtClean="0">
              <a:solidFill>
                <a:schemeClr val="tx1"/>
              </a:solidFill>
              <a:latin typeface="+mn-lt"/>
              <a:ea typeface="+mn-ea"/>
              <a:cs typeface="+mn-cs"/>
            </a:endParaRPr>
          </a:p>
          <a:p>
            <a:pPr marL="628650" lvl="1" indent="-171450">
              <a:buFont typeface="Arial" panose="020B0604020202020204" pitchFamily="34" charset="0"/>
              <a:buChar char="•"/>
            </a:pPr>
            <a:endParaRPr lang="en-CA" dirty="0"/>
          </a:p>
        </p:txBody>
      </p:sp>
      <p:sp>
        <p:nvSpPr>
          <p:cNvPr id="4" name="Slide Number Placeholder 3"/>
          <p:cNvSpPr>
            <a:spLocks noGrp="1"/>
          </p:cNvSpPr>
          <p:nvPr>
            <p:ph type="sldNum" sz="quarter" idx="10"/>
          </p:nvPr>
        </p:nvSpPr>
        <p:spPr/>
        <p:txBody>
          <a:bodyPr/>
          <a:lstStyle/>
          <a:p>
            <a:fld id="{0C59F46B-098D-4E1A-8DC6-5B2301E00B03}" type="slidenum">
              <a:rPr lang="en-CA" smtClean="0"/>
              <a:t>4</a:t>
            </a:fld>
            <a:endParaRPr lang="en-CA" dirty="0"/>
          </a:p>
        </p:txBody>
      </p:sp>
    </p:spTree>
    <p:extLst>
      <p:ext uri="{BB962C8B-B14F-4D97-AF65-F5344CB8AC3E}">
        <p14:creationId xmlns:p14="http://schemas.microsoft.com/office/powerpoint/2010/main" val="30589879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An asset management plan</a:t>
            </a:r>
            <a:r>
              <a:rPr lang="en-CA" baseline="0" dirty="0" smtClean="0"/>
              <a:t> will be created for each specific asset class.</a:t>
            </a:r>
          </a:p>
          <a:p>
            <a:endParaRPr lang="en-CA" baseline="0" dirty="0" smtClean="0"/>
          </a:p>
          <a:p>
            <a:r>
              <a:rPr lang="en-CA" sz="1200" kern="1200" dirty="0" smtClean="0">
                <a:solidFill>
                  <a:schemeClr val="tx1"/>
                </a:solidFill>
                <a:effectLst/>
                <a:latin typeface="+mn-lt"/>
                <a:ea typeface="+mn-ea"/>
                <a:cs typeface="+mn-cs"/>
              </a:rPr>
              <a:t>The Transportation Division’s main objectives focus on the safety, cost effectiveness, capacity, reliability and long-term sustainability of the network.</a:t>
            </a:r>
            <a:endParaRPr lang="en-CA" baseline="0" dirty="0" smtClean="0"/>
          </a:p>
          <a:p>
            <a:endParaRPr lang="en-CA" baseline="0" dirty="0" smtClean="0"/>
          </a:p>
          <a:p>
            <a:r>
              <a:rPr lang="en-CA" baseline="0" dirty="0" smtClean="0"/>
              <a:t>The plans will outline the characteristics of the asset class in question, the key challenges related to its management (condition, future demand), and how the plan intends to manage the issues or risks associated with the asset class.</a:t>
            </a:r>
          </a:p>
          <a:p>
            <a:endParaRPr lang="en-CA" baseline="0" dirty="0" smtClean="0"/>
          </a:p>
          <a:p>
            <a:r>
              <a:rPr lang="en-CA" baseline="0" dirty="0" smtClean="0"/>
              <a:t>The plans will also describe the timeline required to meet the Division’s objectives and close the level of service gap, and the annual cost of doing so.</a:t>
            </a:r>
          </a:p>
          <a:p>
            <a:endParaRPr lang="en-CA" baseline="0" dirty="0" smtClean="0"/>
          </a:p>
          <a:p>
            <a:endParaRPr lang="en-CA" dirty="0"/>
          </a:p>
        </p:txBody>
      </p:sp>
      <p:sp>
        <p:nvSpPr>
          <p:cNvPr id="4" name="Slide Number Placeholder 3"/>
          <p:cNvSpPr>
            <a:spLocks noGrp="1"/>
          </p:cNvSpPr>
          <p:nvPr>
            <p:ph type="sldNum" sz="quarter" idx="10"/>
          </p:nvPr>
        </p:nvSpPr>
        <p:spPr/>
        <p:txBody>
          <a:bodyPr/>
          <a:lstStyle/>
          <a:p>
            <a:fld id="{0C59F46B-098D-4E1A-8DC6-5B2301E00B03}" type="slidenum">
              <a:rPr lang="en-CA" smtClean="0"/>
              <a:t>5</a:t>
            </a:fld>
            <a:endParaRPr lang="en-CA" dirty="0"/>
          </a:p>
        </p:txBody>
      </p:sp>
    </p:spTree>
    <p:extLst>
      <p:ext uri="{BB962C8B-B14F-4D97-AF65-F5344CB8AC3E}">
        <p14:creationId xmlns:p14="http://schemas.microsoft.com/office/powerpoint/2010/main" val="41188236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Levels</a:t>
            </a:r>
            <a:r>
              <a:rPr lang="en-US" baseline="0" dirty="0" smtClean="0"/>
              <a:t> of Service establish a level of service delivery that balances stakeholder expectations with capacity.</a:t>
            </a:r>
          </a:p>
          <a:p>
            <a:endParaRPr lang="en-US" baseline="0" dirty="0" smtClean="0"/>
          </a:p>
          <a:p>
            <a:r>
              <a:rPr lang="en-US" baseline="0" dirty="0" smtClean="0"/>
              <a:t>There are two types:</a:t>
            </a:r>
          </a:p>
          <a:p>
            <a:r>
              <a:rPr lang="en-US" baseline="0" dirty="0" smtClean="0"/>
              <a:t>Customer LOS – how services are delivered from the customer’s point of view.</a:t>
            </a:r>
          </a:p>
          <a:p>
            <a:r>
              <a:rPr lang="en-US" baseline="0" dirty="0" smtClean="0"/>
              <a:t>Technical LOS – what the assets need to do to achieve the delivery of services to customers.</a:t>
            </a:r>
          </a:p>
          <a:p>
            <a:endParaRPr lang="en-US" baseline="0" dirty="0" smtClean="0"/>
          </a:p>
          <a:p>
            <a:r>
              <a:rPr lang="en-US" baseline="0" dirty="0" smtClean="0"/>
              <a:t>This ties in with the functional highway classification system </a:t>
            </a:r>
            <a:r>
              <a:rPr lang="en-CA" sz="1200" b="0" i="0" u="none" strike="noStrike" kern="1200" baseline="0" dirty="0" smtClean="0">
                <a:solidFill>
                  <a:schemeClr val="tx1"/>
                </a:solidFill>
                <a:latin typeface="+mn-lt"/>
                <a:ea typeface="+mn-ea"/>
                <a:cs typeface="+mn-cs"/>
              </a:rPr>
              <a:t>as they can then be used to apply consistent levels of service (</a:t>
            </a:r>
            <a:r>
              <a:rPr lang="en-CA" sz="1200" b="0" i="0" u="none" strike="noStrike" kern="1200" baseline="0" dirty="0" err="1" smtClean="0">
                <a:solidFill>
                  <a:schemeClr val="tx1"/>
                </a:solidFill>
                <a:latin typeface="+mn-lt"/>
                <a:ea typeface="+mn-ea"/>
                <a:cs typeface="+mn-cs"/>
              </a:rPr>
              <a:t>LoS</a:t>
            </a:r>
            <a:r>
              <a:rPr lang="en-CA" sz="1200" b="0" i="0" u="none" strike="noStrike" kern="1200" baseline="0" dirty="0" smtClean="0">
                <a:solidFill>
                  <a:schemeClr val="tx1"/>
                </a:solidFill>
                <a:latin typeface="+mn-lt"/>
                <a:ea typeface="+mn-ea"/>
                <a:cs typeface="+mn-cs"/>
              </a:rPr>
              <a:t>) to each category. </a:t>
            </a:r>
          </a:p>
          <a:p>
            <a:endParaRPr lang="en-CA" sz="1200" b="0" i="0" u="none" strike="noStrike" kern="1200" baseline="0" dirty="0" smtClean="0">
              <a:solidFill>
                <a:schemeClr val="tx1"/>
              </a:solidFill>
              <a:latin typeface="+mn-lt"/>
              <a:ea typeface="+mn-ea"/>
              <a:cs typeface="+mn-cs"/>
            </a:endParaRPr>
          </a:p>
          <a:p>
            <a:r>
              <a:rPr lang="en-CA" sz="1200" b="0" i="0" u="none" strike="noStrike" kern="1200" baseline="0" dirty="0" smtClean="0">
                <a:solidFill>
                  <a:schemeClr val="tx1"/>
                </a:solidFill>
                <a:latin typeface="+mn-lt"/>
                <a:ea typeface="+mn-ea"/>
                <a:cs typeface="+mn-cs"/>
              </a:rPr>
              <a:t>Functional Classes Slide</a:t>
            </a:r>
          </a:p>
          <a:p>
            <a:r>
              <a:rPr lang="en-CA" sz="1200" kern="1200" dirty="0" smtClean="0">
                <a:solidFill>
                  <a:schemeClr val="tx1"/>
                </a:solidFill>
                <a:effectLst/>
                <a:latin typeface="+mn-lt"/>
                <a:ea typeface="+mn-ea"/>
                <a:cs typeface="+mn-cs"/>
              </a:rPr>
              <a:t>Performance measurement and management of our </a:t>
            </a:r>
            <a:r>
              <a:rPr lang="en-CA" sz="1200" kern="1200" dirty="0" err="1" smtClean="0">
                <a:solidFill>
                  <a:schemeClr val="tx1"/>
                </a:solidFill>
                <a:effectLst/>
                <a:latin typeface="+mn-lt"/>
                <a:ea typeface="+mn-ea"/>
                <a:cs typeface="+mn-cs"/>
              </a:rPr>
              <a:t>LoS</a:t>
            </a:r>
            <a:r>
              <a:rPr lang="en-CA" sz="1200" kern="1200" dirty="0" smtClean="0">
                <a:solidFill>
                  <a:schemeClr val="tx1"/>
                </a:solidFill>
                <a:effectLst/>
                <a:latin typeface="+mn-lt"/>
                <a:ea typeface="+mn-ea"/>
                <a:cs typeface="+mn-cs"/>
              </a:rPr>
              <a:t> is central to understanding how we deliver on our asset management objectives. </a:t>
            </a:r>
          </a:p>
          <a:p>
            <a:r>
              <a:rPr lang="en-CA" dirty="0" smtClean="0"/>
              <a:t>The Division</a:t>
            </a:r>
            <a:r>
              <a:rPr lang="en-CA" baseline="0" dirty="0" smtClean="0"/>
              <a:t> recently underwent an exercise to classify its primary highways into six level of service classes, based on traffic, tourism, trade, resources</a:t>
            </a:r>
            <a:r>
              <a:rPr lang="en-CA" dirty="0" smtClean="0"/>
              <a:t>, alternate route</a:t>
            </a:r>
            <a:r>
              <a:rPr lang="en-CA" baseline="0" dirty="0" smtClean="0"/>
              <a:t> and communities.</a:t>
            </a:r>
          </a:p>
          <a:p>
            <a:r>
              <a:rPr lang="en-CA" sz="1200" b="0" i="0" u="none" strike="noStrike" kern="1200" baseline="0" dirty="0" smtClean="0">
                <a:solidFill>
                  <a:schemeClr val="tx1"/>
                </a:solidFill>
                <a:latin typeface="+mn-lt"/>
                <a:ea typeface="+mn-ea"/>
                <a:cs typeface="+mn-cs"/>
              </a:rPr>
              <a:t>This interim highways functional classification system allows Transportation Division (TD) of Highways and Public Works (HPW) to group highways into like categories based on a consistent, logical and transparent framework </a:t>
            </a:r>
            <a:r>
              <a:rPr lang="en-CA" baseline="0" dirty="0" smtClean="0"/>
              <a:t> </a:t>
            </a:r>
          </a:p>
          <a:p>
            <a:r>
              <a:rPr lang="en-CA" baseline="0" dirty="0" smtClean="0"/>
              <a:t>This was done in order to more effectively allocate funding resources to highways based on their specific needs. </a:t>
            </a:r>
          </a:p>
          <a:p>
            <a:r>
              <a:rPr lang="en-CA" sz="1200" b="0" i="0" u="none" strike="noStrike" kern="1200" baseline="0" dirty="0" smtClean="0">
                <a:solidFill>
                  <a:schemeClr val="tx1"/>
                </a:solidFill>
                <a:latin typeface="+mn-lt"/>
                <a:ea typeface="+mn-ea"/>
                <a:cs typeface="+mn-cs"/>
              </a:rPr>
              <a:t>Using this interim highways functional classification framework allows Transportation Division to compare the state of primary highways across Yukon, and direct investments where they are needed most. </a:t>
            </a:r>
            <a:endParaRPr lang="en-CA" baseline="0" dirty="0" smtClean="0"/>
          </a:p>
          <a:p>
            <a:endParaRPr lang="en-US" dirty="0"/>
          </a:p>
        </p:txBody>
      </p:sp>
      <p:sp>
        <p:nvSpPr>
          <p:cNvPr id="4" name="Slide Number Placeholder 3"/>
          <p:cNvSpPr>
            <a:spLocks noGrp="1"/>
          </p:cNvSpPr>
          <p:nvPr>
            <p:ph type="sldNum" sz="quarter" idx="10"/>
          </p:nvPr>
        </p:nvSpPr>
        <p:spPr/>
        <p:txBody>
          <a:bodyPr/>
          <a:lstStyle/>
          <a:p>
            <a:fld id="{0C59F46B-098D-4E1A-8DC6-5B2301E00B03}" type="slidenum">
              <a:rPr lang="en-CA" smtClean="0"/>
              <a:t>6</a:t>
            </a:fld>
            <a:endParaRPr lang="en-CA" dirty="0"/>
          </a:p>
        </p:txBody>
      </p:sp>
    </p:spTree>
    <p:extLst>
      <p:ext uri="{BB962C8B-B14F-4D97-AF65-F5344CB8AC3E}">
        <p14:creationId xmlns:p14="http://schemas.microsoft.com/office/powerpoint/2010/main" val="36388808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CA" dirty="0" smtClean="0"/>
              <a:t>From spring</a:t>
            </a:r>
            <a:r>
              <a:rPr lang="en-CA" baseline="0" dirty="0" smtClean="0"/>
              <a:t> to fall, we inspect assets to assess their condition. The frequency of inspection is based on capacity and need. </a:t>
            </a:r>
          </a:p>
          <a:p>
            <a:pPr marL="628650" lvl="1" indent="-171450">
              <a:buFont typeface="Arial" panose="020B0604020202020204" pitchFamily="34" charset="0"/>
              <a:buChar char="•"/>
            </a:pPr>
            <a:r>
              <a:rPr lang="en-CA" baseline="0" dirty="0" smtClean="0"/>
              <a:t>For example, highway surfaces are inspected every year, whereas bridges are inspected every other year.</a:t>
            </a:r>
          </a:p>
          <a:p>
            <a:pPr marL="171450" indent="-171450">
              <a:buFont typeface="Arial" panose="020B0604020202020204" pitchFamily="34" charset="0"/>
              <a:buChar char="•"/>
            </a:pPr>
            <a:r>
              <a:rPr lang="en-CA" dirty="0" smtClean="0"/>
              <a:t>The type</a:t>
            </a:r>
            <a:r>
              <a:rPr lang="en-CA" baseline="0" dirty="0" smtClean="0"/>
              <a:t> of information we collect is specific to the asset class being inspected. </a:t>
            </a:r>
          </a:p>
          <a:p>
            <a:pPr marL="628650" lvl="1" indent="-171450">
              <a:buFont typeface="Arial" panose="020B0604020202020204" pitchFamily="34" charset="0"/>
              <a:buChar char="•"/>
            </a:pPr>
            <a:r>
              <a:rPr lang="en-CA" baseline="0" dirty="0" smtClean="0"/>
              <a:t>When inspecting culverts, we look at things like high water mark, inlet obstructions, rust, seam separation …</a:t>
            </a:r>
          </a:p>
          <a:p>
            <a:pPr marL="628650" lvl="1" indent="-171450">
              <a:buFont typeface="Arial" panose="020B0604020202020204" pitchFamily="34" charset="0"/>
              <a:buChar char="•"/>
            </a:pPr>
            <a:r>
              <a:rPr lang="en-CA" dirty="0" smtClean="0"/>
              <a:t>When inspecting painted lines, we look at brightness of paint, amount of beads left</a:t>
            </a:r>
            <a:r>
              <a:rPr lang="en-CA" baseline="0" dirty="0" smtClean="0"/>
              <a:t> …</a:t>
            </a:r>
          </a:p>
          <a:p>
            <a:pPr marL="628650" lvl="1" indent="-171450">
              <a:buFont typeface="Arial" panose="020B0604020202020204" pitchFamily="34" charset="0"/>
              <a:buChar char="•"/>
            </a:pPr>
            <a:r>
              <a:rPr lang="en-CA" baseline="0" dirty="0" smtClean="0"/>
              <a:t>When inspecting road surfaces, we look at cracking, ravelling, rutting, potholes, …</a:t>
            </a:r>
          </a:p>
          <a:p>
            <a:pPr marL="628650" lvl="1" indent="-171450">
              <a:buFont typeface="Arial" panose="020B0604020202020204" pitchFamily="34" charset="0"/>
              <a:buChar char="•"/>
            </a:pPr>
            <a:r>
              <a:rPr lang="en-CA" baseline="0" dirty="0" smtClean="0"/>
              <a:t>In the picture you can see two team members measuring rutting on a </a:t>
            </a:r>
            <a:r>
              <a:rPr lang="en-CA" baseline="0" dirty="0" err="1" smtClean="0"/>
              <a:t>chipsealed</a:t>
            </a:r>
            <a:r>
              <a:rPr lang="en-CA" baseline="0" dirty="0" smtClean="0"/>
              <a:t> road.</a:t>
            </a:r>
          </a:p>
          <a:p>
            <a:pPr marL="171450" lvl="0" indent="-171450">
              <a:buFont typeface="Arial" panose="020B0604020202020204" pitchFamily="34" charset="0"/>
              <a:buChar char="•"/>
            </a:pPr>
            <a:r>
              <a:rPr lang="en-CA" baseline="0" dirty="0" smtClean="0"/>
              <a:t>For every asset class, we keep a database of the individual components and the results of every inspection.</a:t>
            </a:r>
          </a:p>
          <a:p>
            <a:pPr marL="628650" lvl="1" indent="-171450">
              <a:buFont typeface="Arial" panose="020B0604020202020204" pitchFamily="34" charset="0"/>
              <a:buChar char="•"/>
            </a:pPr>
            <a:r>
              <a:rPr lang="en-CA" baseline="0" dirty="0" smtClean="0"/>
              <a:t>For example, the bridge database has an entry for each bridge in the territory and how it is currently performing.</a:t>
            </a:r>
          </a:p>
          <a:p>
            <a:pPr marL="628650" lvl="1" indent="-171450">
              <a:buFont typeface="Arial" panose="020B0604020202020204" pitchFamily="34" charset="0"/>
              <a:buChar char="•"/>
            </a:pPr>
            <a:r>
              <a:rPr lang="en-CA" baseline="0" dirty="0" smtClean="0"/>
              <a:t>Condition indexes of the assets are calculated based on information gathered during inspection.</a:t>
            </a:r>
          </a:p>
          <a:p>
            <a:pPr marL="457200" lvl="1" indent="0">
              <a:buFont typeface="Arial" panose="020B0604020202020204" pitchFamily="34" charset="0"/>
              <a:buNone/>
            </a:pPr>
            <a:r>
              <a:rPr lang="en-CA" baseline="0" dirty="0" smtClean="0"/>
              <a:t>		</a:t>
            </a:r>
          </a:p>
        </p:txBody>
      </p:sp>
      <p:sp>
        <p:nvSpPr>
          <p:cNvPr id="4" name="Slide Number Placeholder 3"/>
          <p:cNvSpPr>
            <a:spLocks noGrp="1"/>
          </p:cNvSpPr>
          <p:nvPr>
            <p:ph type="sldNum" sz="quarter" idx="10"/>
          </p:nvPr>
        </p:nvSpPr>
        <p:spPr/>
        <p:txBody>
          <a:bodyPr/>
          <a:lstStyle/>
          <a:p>
            <a:fld id="{0C59F46B-098D-4E1A-8DC6-5B2301E00B03}" type="slidenum">
              <a:rPr lang="en-CA" smtClean="0"/>
              <a:t>7</a:t>
            </a:fld>
            <a:endParaRPr lang="en-CA" dirty="0"/>
          </a:p>
        </p:txBody>
      </p:sp>
    </p:spTree>
    <p:extLst>
      <p:ext uri="{BB962C8B-B14F-4D97-AF65-F5344CB8AC3E}">
        <p14:creationId xmlns:p14="http://schemas.microsoft.com/office/powerpoint/2010/main" val="19811156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CA" dirty="0" smtClean="0"/>
              <a:t>Based</a:t>
            </a:r>
            <a:r>
              <a:rPr lang="en-CA" baseline="0" dirty="0" smtClean="0"/>
              <a:t> on the data recorded during field inspections, a condition index can be calculated for an asset. This is usually a score out of 100 that describes how the asset is performing.</a:t>
            </a:r>
          </a:p>
          <a:p>
            <a:pPr marL="171450" indent="-171450">
              <a:buFont typeface="Arial" panose="020B0604020202020204" pitchFamily="34" charset="0"/>
              <a:buChar char="•"/>
            </a:pPr>
            <a:r>
              <a:rPr lang="en-CA" baseline="0" dirty="0" smtClean="0"/>
              <a:t>We frequently publish internal reports that show the condition of an asset class with trends over time. This way, we can monitor how assets are performing and identify where we may need to prioritize investment. [something about continuous improvement?]</a:t>
            </a:r>
          </a:p>
          <a:p>
            <a:pPr marL="171450" indent="-171450">
              <a:buFont typeface="Arial" panose="020B0604020202020204" pitchFamily="34" charset="0"/>
              <a:buChar char="•"/>
            </a:pPr>
            <a:r>
              <a:rPr lang="en-CA" baseline="0" dirty="0" smtClean="0"/>
              <a:t>For some assets, there are set condition index values that trigger rehabilitation. For example, rehab is triggered for an asphalt road surface when the condition reaches 65 (out of 100). Because of the data collected in the annual inspections, we would be aware … [I’m trying to say, if it was 74 two years ago, and 71 last year, and 68 this year, we know that it’s coming up for rehab soon. We can predict the maintenance needs because of our performance monitoring. Good data means timely investments.]</a:t>
            </a:r>
          </a:p>
          <a:p>
            <a:pPr marL="171450" indent="-171450">
              <a:buFont typeface="Arial" panose="020B0604020202020204" pitchFamily="34" charset="0"/>
              <a:buChar char="•"/>
            </a:pPr>
            <a:r>
              <a:rPr lang="en-CA" baseline="0" dirty="0" smtClean="0"/>
              <a:t>The figure here shows one example of performance monitoring for the sealed highway network.</a:t>
            </a:r>
            <a:endParaRPr lang="en-CA" dirty="0"/>
          </a:p>
        </p:txBody>
      </p:sp>
      <p:sp>
        <p:nvSpPr>
          <p:cNvPr id="4" name="Slide Number Placeholder 3"/>
          <p:cNvSpPr>
            <a:spLocks noGrp="1"/>
          </p:cNvSpPr>
          <p:nvPr>
            <p:ph type="sldNum" sz="quarter" idx="10"/>
          </p:nvPr>
        </p:nvSpPr>
        <p:spPr/>
        <p:txBody>
          <a:bodyPr/>
          <a:lstStyle/>
          <a:p>
            <a:fld id="{0C59F46B-098D-4E1A-8DC6-5B2301E00B03}" type="slidenum">
              <a:rPr lang="en-CA" smtClean="0"/>
              <a:t>8</a:t>
            </a:fld>
            <a:endParaRPr lang="en-CA" dirty="0"/>
          </a:p>
        </p:txBody>
      </p:sp>
    </p:spTree>
    <p:extLst>
      <p:ext uri="{BB962C8B-B14F-4D97-AF65-F5344CB8AC3E}">
        <p14:creationId xmlns:p14="http://schemas.microsoft.com/office/powerpoint/2010/main" val="20926879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CA" dirty="0" smtClean="0"/>
              <a:t>A</a:t>
            </a:r>
            <a:r>
              <a:rPr lang="en-CA" baseline="0" dirty="0" smtClean="0"/>
              <a:t> major benefit of using established systems to manage the condition of our assets is that we can save money by making timely investments.</a:t>
            </a:r>
          </a:p>
          <a:p>
            <a:pPr marL="171450" indent="-171450">
              <a:buFont typeface="Arial" panose="020B0604020202020204" pitchFamily="34" charset="0"/>
              <a:buChar char="•"/>
            </a:pPr>
            <a:r>
              <a:rPr lang="en-CA" baseline="0" dirty="0" smtClean="0"/>
              <a:t>It is much cheaper to plan regular routine maintenance over the life cycle of an asset than to let it degrade and then replace it.</a:t>
            </a:r>
          </a:p>
          <a:p>
            <a:pPr marL="171450" indent="-171450">
              <a:buFont typeface="Arial" panose="020B0604020202020204" pitchFamily="34" charset="0"/>
              <a:buChar char="•"/>
            </a:pPr>
            <a:r>
              <a:rPr lang="en-CA" baseline="0" dirty="0" smtClean="0"/>
              <a:t>Monitoring the condition of transportation assets enables us to predict where investments will be needed.</a:t>
            </a:r>
          </a:p>
          <a:p>
            <a:pPr marL="171450" indent="-171450">
              <a:buFont typeface="Arial" panose="020B0604020202020204" pitchFamily="34" charset="0"/>
              <a:buChar char="•"/>
            </a:pPr>
            <a:endParaRPr lang="en-CA" baseline="0" dirty="0" smtClean="0"/>
          </a:p>
          <a:p>
            <a:pPr marL="171450" indent="-171450">
              <a:buFont typeface="Arial" panose="020B0604020202020204" pitchFamily="34" charset="0"/>
              <a:buChar char="•"/>
            </a:pPr>
            <a:r>
              <a:rPr lang="en-CA" baseline="0" dirty="0" smtClean="0"/>
              <a:t>(could compare to a car to make it more clear)</a:t>
            </a:r>
            <a:endParaRPr lang="en-CA" dirty="0" smtClean="0"/>
          </a:p>
          <a:p>
            <a:pPr marL="171450" indent="-171450">
              <a:buFont typeface="Arial" panose="020B0604020202020204" pitchFamily="34" charset="0"/>
              <a:buChar char="•"/>
            </a:pPr>
            <a:endParaRPr lang="en-CA" dirty="0" smtClean="0"/>
          </a:p>
          <a:p>
            <a:pPr marL="0" indent="0">
              <a:buFont typeface="Arial" panose="020B0604020202020204" pitchFamily="34" charset="0"/>
              <a:buNone/>
            </a:pPr>
            <a:r>
              <a:rPr lang="en-CA" dirty="0" smtClean="0"/>
              <a:t>[source: https://www.ontario.ca/page/taking-care-your-drinking-water-guide-members-municipal-councils]</a:t>
            </a:r>
          </a:p>
          <a:p>
            <a:pPr marL="0" indent="0">
              <a:buFont typeface="Arial" panose="020B0604020202020204" pitchFamily="34" charset="0"/>
              <a:buNone/>
            </a:pPr>
            <a:endParaRPr lang="en-CA" dirty="0"/>
          </a:p>
        </p:txBody>
      </p:sp>
      <p:sp>
        <p:nvSpPr>
          <p:cNvPr id="4" name="Slide Number Placeholder 3"/>
          <p:cNvSpPr>
            <a:spLocks noGrp="1"/>
          </p:cNvSpPr>
          <p:nvPr>
            <p:ph type="sldNum" sz="quarter" idx="10"/>
          </p:nvPr>
        </p:nvSpPr>
        <p:spPr/>
        <p:txBody>
          <a:bodyPr/>
          <a:lstStyle/>
          <a:p>
            <a:fld id="{0C59F46B-098D-4E1A-8DC6-5B2301E00B03}" type="slidenum">
              <a:rPr lang="en-CA" smtClean="0"/>
              <a:t>9</a:t>
            </a:fld>
            <a:endParaRPr lang="en-CA" dirty="0"/>
          </a:p>
        </p:txBody>
      </p:sp>
    </p:spTree>
    <p:extLst>
      <p:ext uri="{BB962C8B-B14F-4D97-AF65-F5344CB8AC3E}">
        <p14:creationId xmlns:p14="http://schemas.microsoft.com/office/powerpoint/2010/main" val="184125061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36603"/>
            <a:ext cx="7772400" cy="1777416"/>
          </a:xfrm>
        </p:spPr>
        <p:txBody>
          <a:bodyPr anchor="b">
            <a:normAutofit/>
          </a:bodyPr>
          <a:lstStyle>
            <a:lvl1pPr algn="ctr">
              <a:defRPr sz="4400" b="1">
                <a:solidFill>
                  <a:schemeClr val="accent1"/>
                </a:solidFill>
              </a:defRPr>
            </a:lvl1pPr>
          </a:lstStyle>
          <a:p>
            <a:r>
              <a:rPr lang="en-CA" noProof="0" dirty="0" smtClean="0"/>
              <a:t>Click to edit Master title style</a:t>
            </a:r>
            <a:endParaRPr lang="en-CA" noProof="0" dirty="0"/>
          </a:p>
        </p:txBody>
      </p:sp>
      <p:sp>
        <p:nvSpPr>
          <p:cNvPr id="3" name="Subtitle 2"/>
          <p:cNvSpPr>
            <a:spLocks noGrp="1"/>
          </p:cNvSpPr>
          <p:nvPr>
            <p:ph type="subTitle" idx="1"/>
          </p:nvPr>
        </p:nvSpPr>
        <p:spPr>
          <a:xfrm>
            <a:off x="1143000" y="3602038"/>
            <a:ext cx="6858000" cy="1655762"/>
          </a:xfrm>
        </p:spPr>
        <p:txBody>
          <a:bodyPr>
            <a:normAutofit/>
          </a:bodyPr>
          <a:lstStyle>
            <a:lvl1pPr marL="0" indent="0" algn="ctr">
              <a:buNone/>
              <a:defRPr sz="3200">
                <a:solidFill>
                  <a:srgbClr val="8C969B"/>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CA" noProof="0" dirty="0" smtClean="0"/>
              <a:t>Click to edit Master subtitle style</a:t>
            </a:r>
            <a:endParaRPr lang="en-CA" noProof="0" dirty="0"/>
          </a:p>
        </p:txBody>
      </p:sp>
      <p:sp>
        <p:nvSpPr>
          <p:cNvPr id="4" name="Date Placeholder 3"/>
          <p:cNvSpPr>
            <a:spLocks noGrp="1"/>
          </p:cNvSpPr>
          <p:nvPr>
            <p:ph type="dt" sz="half" idx="10"/>
          </p:nvPr>
        </p:nvSpPr>
        <p:spPr/>
        <p:txBody>
          <a:bodyPr/>
          <a:lstStyle/>
          <a:p>
            <a:r>
              <a:rPr lang="en-US" dirty="0" smtClean="0"/>
              <a:t>Government of Yukon</a:t>
            </a:r>
            <a:endParaRPr lang="en-CA" dirty="0"/>
          </a:p>
        </p:txBody>
      </p:sp>
      <p:sp>
        <p:nvSpPr>
          <p:cNvPr id="5" name="Footer Placeholder 4"/>
          <p:cNvSpPr>
            <a:spLocks noGrp="1"/>
          </p:cNvSpPr>
          <p:nvPr>
            <p:ph type="ftr" sz="quarter" idx="11"/>
          </p:nvPr>
        </p:nvSpPr>
        <p:spPr/>
        <p:txBody>
          <a:bodyPr/>
          <a:lstStyle/>
          <a:p>
            <a:endParaRPr lang="en-CA" noProof="0" dirty="0"/>
          </a:p>
        </p:txBody>
      </p:sp>
      <p:sp>
        <p:nvSpPr>
          <p:cNvPr id="6" name="Slide Number Placeholder 5"/>
          <p:cNvSpPr>
            <a:spLocks noGrp="1"/>
          </p:cNvSpPr>
          <p:nvPr>
            <p:ph type="sldNum" sz="quarter" idx="12"/>
          </p:nvPr>
        </p:nvSpPr>
        <p:spPr/>
        <p:txBody>
          <a:bodyPr/>
          <a:lstStyle/>
          <a:p>
            <a:fld id="{1877DA17-AE8C-4E8A-9D22-6317634FEA89}" type="slidenum">
              <a:rPr lang="en-CA" noProof="0" smtClean="0"/>
              <a:t>‹#›</a:t>
            </a:fld>
            <a:endParaRPr lang="en-CA" noProof="0" dirty="0"/>
          </a:p>
        </p:txBody>
      </p:sp>
    </p:spTree>
    <p:custDataLst>
      <p:tags r:id="rId1"/>
    </p:custDataLst>
    <p:extLst>
      <p:ext uri="{BB962C8B-B14F-4D97-AF65-F5344CB8AC3E}">
        <p14:creationId xmlns:p14="http://schemas.microsoft.com/office/powerpoint/2010/main" val="14022247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noProof="0" dirty="0" smtClean="0"/>
              <a:t>Click to edit Master title style</a:t>
            </a:r>
            <a:endParaRPr lang="en-CA" noProof="0" dirty="0"/>
          </a:p>
        </p:txBody>
      </p:sp>
      <p:sp>
        <p:nvSpPr>
          <p:cNvPr id="3" name="Vertical Text Placeholder 2"/>
          <p:cNvSpPr>
            <a:spLocks noGrp="1"/>
          </p:cNvSpPr>
          <p:nvPr>
            <p:ph type="body" orient="vert" idx="1" hasCustomPrompt="1"/>
          </p:nvPr>
        </p:nvSpPr>
        <p:spPr/>
        <p:txBody>
          <a:bodyPr vert="eaVert"/>
          <a:lstStyle>
            <a:lvl1pPr>
              <a:defRPr/>
            </a:lvl1pPr>
          </a:lstStyle>
          <a:p>
            <a:pPr lvl="0"/>
            <a:r>
              <a:rPr lang="en-CA" noProof="0" dirty="0" smtClean="0"/>
              <a:t>Edit Master text styles</a:t>
            </a:r>
          </a:p>
          <a:p>
            <a:pPr lvl="1"/>
            <a:r>
              <a:rPr lang="en-CA" noProof="0" dirty="0" smtClean="0"/>
              <a:t>Second level</a:t>
            </a:r>
          </a:p>
          <a:p>
            <a:pPr lvl="2"/>
            <a:r>
              <a:rPr lang="en-CA" noProof="0" dirty="0" smtClean="0"/>
              <a:t>Third level</a:t>
            </a:r>
          </a:p>
          <a:p>
            <a:pPr lvl="3"/>
            <a:r>
              <a:rPr lang="en-CA" noProof="0" dirty="0" smtClean="0"/>
              <a:t>Fourth level</a:t>
            </a:r>
          </a:p>
          <a:p>
            <a:pPr lvl="4"/>
            <a:r>
              <a:rPr lang="en-CA" noProof="0" dirty="0" smtClean="0"/>
              <a:t>Fifth level</a:t>
            </a:r>
            <a:endParaRPr lang="en-CA" noProof="0" dirty="0"/>
          </a:p>
        </p:txBody>
      </p:sp>
      <p:sp>
        <p:nvSpPr>
          <p:cNvPr id="4" name="Date Placeholder 3"/>
          <p:cNvSpPr>
            <a:spLocks noGrp="1"/>
          </p:cNvSpPr>
          <p:nvPr>
            <p:ph type="dt" sz="half" idx="10"/>
          </p:nvPr>
        </p:nvSpPr>
        <p:spPr/>
        <p:txBody>
          <a:bodyPr/>
          <a:lstStyle/>
          <a:p>
            <a:r>
              <a:rPr lang="en-US" dirty="0" smtClean="0"/>
              <a:t>Government of Yukon</a:t>
            </a:r>
            <a:endParaRPr lang="en-CA" dirty="0" smtClean="0"/>
          </a:p>
        </p:txBody>
      </p:sp>
      <p:sp>
        <p:nvSpPr>
          <p:cNvPr id="5" name="Footer Placeholder 4"/>
          <p:cNvSpPr>
            <a:spLocks noGrp="1"/>
          </p:cNvSpPr>
          <p:nvPr>
            <p:ph type="ftr" sz="quarter" idx="11"/>
          </p:nvPr>
        </p:nvSpPr>
        <p:spPr/>
        <p:txBody>
          <a:bodyPr/>
          <a:lstStyle/>
          <a:p>
            <a:endParaRPr lang="en-CA" noProof="0" dirty="0"/>
          </a:p>
        </p:txBody>
      </p:sp>
      <p:sp>
        <p:nvSpPr>
          <p:cNvPr id="6" name="Slide Number Placeholder 5"/>
          <p:cNvSpPr>
            <a:spLocks noGrp="1"/>
          </p:cNvSpPr>
          <p:nvPr>
            <p:ph type="sldNum" sz="quarter" idx="12"/>
          </p:nvPr>
        </p:nvSpPr>
        <p:spPr/>
        <p:txBody>
          <a:bodyPr/>
          <a:lstStyle/>
          <a:p>
            <a:fld id="{1877DA17-AE8C-4E8A-9D22-6317634FEA89}" type="slidenum">
              <a:rPr lang="en-CA" noProof="0" smtClean="0"/>
              <a:t>‹#›</a:t>
            </a:fld>
            <a:endParaRPr lang="en-CA" noProof="0" dirty="0"/>
          </a:p>
        </p:txBody>
      </p:sp>
    </p:spTree>
    <p:extLst>
      <p:ext uri="{BB962C8B-B14F-4D97-AF65-F5344CB8AC3E}">
        <p14:creationId xmlns:p14="http://schemas.microsoft.com/office/powerpoint/2010/main" val="24592612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CA" noProof="0" dirty="0" smtClean="0"/>
              <a:t>Click to edit Master title style</a:t>
            </a:r>
            <a:endParaRPr lang="en-CA" noProof="0" dirty="0"/>
          </a:p>
        </p:txBody>
      </p:sp>
      <p:sp>
        <p:nvSpPr>
          <p:cNvPr id="3" name="Vertical Text Placeholder 2"/>
          <p:cNvSpPr>
            <a:spLocks noGrp="1"/>
          </p:cNvSpPr>
          <p:nvPr>
            <p:ph type="body" orient="vert" idx="1" hasCustomPrompt="1"/>
          </p:nvPr>
        </p:nvSpPr>
        <p:spPr>
          <a:xfrm>
            <a:off x="628650" y="365125"/>
            <a:ext cx="5800725" cy="5811838"/>
          </a:xfrm>
        </p:spPr>
        <p:txBody>
          <a:bodyPr vert="eaVert"/>
          <a:lstStyle>
            <a:lvl1pPr>
              <a:defRPr/>
            </a:lvl1pPr>
          </a:lstStyle>
          <a:p>
            <a:pPr lvl="0"/>
            <a:r>
              <a:rPr lang="en-CA" noProof="0" dirty="0" smtClean="0"/>
              <a:t>Edit Master text styles</a:t>
            </a:r>
          </a:p>
          <a:p>
            <a:pPr lvl="1"/>
            <a:r>
              <a:rPr lang="en-CA" noProof="0" dirty="0" smtClean="0"/>
              <a:t>Second level</a:t>
            </a:r>
          </a:p>
          <a:p>
            <a:pPr lvl="2"/>
            <a:r>
              <a:rPr lang="en-CA" noProof="0" dirty="0" smtClean="0"/>
              <a:t>Third level</a:t>
            </a:r>
          </a:p>
          <a:p>
            <a:pPr lvl="3"/>
            <a:r>
              <a:rPr lang="en-CA" noProof="0" dirty="0" smtClean="0"/>
              <a:t>Fourth level</a:t>
            </a:r>
          </a:p>
          <a:p>
            <a:pPr lvl="4"/>
            <a:r>
              <a:rPr lang="en-CA" noProof="0" dirty="0" smtClean="0"/>
              <a:t>Fifth level</a:t>
            </a:r>
            <a:endParaRPr lang="en-CA" noProof="0" dirty="0"/>
          </a:p>
        </p:txBody>
      </p:sp>
      <p:sp>
        <p:nvSpPr>
          <p:cNvPr id="4" name="Date Placeholder 3"/>
          <p:cNvSpPr>
            <a:spLocks noGrp="1"/>
          </p:cNvSpPr>
          <p:nvPr>
            <p:ph type="dt" sz="half" idx="10"/>
          </p:nvPr>
        </p:nvSpPr>
        <p:spPr/>
        <p:txBody>
          <a:bodyPr/>
          <a:lstStyle/>
          <a:p>
            <a:r>
              <a:rPr lang="en-US" dirty="0" smtClean="0"/>
              <a:t>Government of Yukon</a:t>
            </a:r>
            <a:endParaRPr lang="en-CA" dirty="0"/>
          </a:p>
        </p:txBody>
      </p:sp>
      <p:sp>
        <p:nvSpPr>
          <p:cNvPr id="5" name="Footer Placeholder 4"/>
          <p:cNvSpPr>
            <a:spLocks noGrp="1"/>
          </p:cNvSpPr>
          <p:nvPr>
            <p:ph type="ftr" sz="quarter" idx="11"/>
          </p:nvPr>
        </p:nvSpPr>
        <p:spPr/>
        <p:txBody>
          <a:bodyPr/>
          <a:lstStyle/>
          <a:p>
            <a:endParaRPr lang="en-CA" noProof="0" dirty="0"/>
          </a:p>
        </p:txBody>
      </p:sp>
      <p:sp>
        <p:nvSpPr>
          <p:cNvPr id="6" name="Slide Number Placeholder 5"/>
          <p:cNvSpPr>
            <a:spLocks noGrp="1"/>
          </p:cNvSpPr>
          <p:nvPr>
            <p:ph type="sldNum" sz="quarter" idx="12"/>
          </p:nvPr>
        </p:nvSpPr>
        <p:spPr/>
        <p:txBody>
          <a:bodyPr/>
          <a:lstStyle/>
          <a:p>
            <a:fld id="{1877DA17-AE8C-4E8A-9D22-6317634FEA89}" type="slidenum">
              <a:rPr lang="en-CA" noProof="0" smtClean="0"/>
              <a:t>‹#›</a:t>
            </a:fld>
            <a:endParaRPr lang="en-CA" noProof="0" dirty="0"/>
          </a:p>
        </p:txBody>
      </p:sp>
    </p:spTree>
    <p:custDataLst>
      <p:tags r:id="rId1"/>
    </p:custDataLst>
    <p:extLst>
      <p:ext uri="{BB962C8B-B14F-4D97-AF65-F5344CB8AC3E}">
        <p14:creationId xmlns:p14="http://schemas.microsoft.com/office/powerpoint/2010/main" val="28740020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noProof="0" dirty="0" smtClean="0"/>
              <a:t>Click to edit Master title style</a:t>
            </a:r>
            <a:endParaRPr lang="en-CA" noProof="0" dirty="0"/>
          </a:p>
        </p:txBody>
      </p:sp>
      <p:sp>
        <p:nvSpPr>
          <p:cNvPr id="3" name="Content Placeholder 2"/>
          <p:cNvSpPr>
            <a:spLocks noGrp="1"/>
          </p:cNvSpPr>
          <p:nvPr>
            <p:ph idx="1"/>
          </p:nvPr>
        </p:nvSpPr>
        <p:spPr/>
        <p:txBody>
          <a:bodyPr/>
          <a:lstStyle/>
          <a:p>
            <a:pPr lvl="0"/>
            <a:r>
              <a:rPr lang="en-CA" noProof="0" dirty="0" smtClean="0"/>
              <a:t>Click to edit Master text styles</a:t>
            </a:r>
          </a:p>
          <a:p>
            <a:pPr lvl="1"/>
            <a:r>
              <a:rPr lang="en-CA" noProof="0" dirty="0" smtClean="0"/>
              <a:t>Second level</a:t>
            </a:r>
          </a:p>
          <a:p>
            <a:pPr lvl="2"/>
            <a:r>
              <a:rPr lang="en-CA" noProof="0" dirty="0" smtClean="0"/>
              <a:t>Third level</a:t>
            </a:r>
          </a:p>
          <a:p>
            <a:pPr lvl="3"/>
            <a:r>
              <a:rPr lang="en-CA" noProof="0" dirty="0" smtClean="0"/>
              <a:t>Fourth level</a:t>
            </a:r>
          </a:p>
          <a:p>
            <a:pPr lvl="4"/>
            <a:r>
              <a:rPr lang="en-CA" noProof="0" dirty="0" smtClean="0"/>
              <a:t>Fifth level</a:t>
            </a:r>
            <a:endParaRPr lang="en-CA" noProof="0" dirty="0"/>
          </a:p>
        </p:txBody>
      </p:sp>
      <p:sp>
        <p:nvSpPr>
          <p:cNvPr id="4" name="Date Placeholder 3"/>
          <p:cNvSpPr>
            <a:spLocks noGrp="1"/>
          </p:cNvSpPr>
          <p:nvPr>
            <p:ph type="dt" sz="half" idx="10"/>
          </p:nvPr>
        </p:nvSpPr>
        <p:spPr/>
        <p:txBody>
          <a:bodyPr/>
          <a:lstStyle/>
          <a:p>
            <a:r>
              <a:rPr lang="en-US" dirty="0" smtClean="0"/>
              <a:t>Government of Yukon</a:t>
            </a:r>
            <a:endParaRPr lang="en-CA" dirty="0" smtClean="0"/>
          </a:p>
        </p:txBody>
      </p:sp>
      <p:sp>
        <p:nvSpPr>
          <p:cNvPr id="5" name="Footer Placeholder 4"/>
          <p:cNvSpPr>
            <a:spLocks noGrp="1"/>
          </p:cNvSpPr>
          <p:nvPr>
            <p:ph type="ftr" sz="quarter" idx="11"/>
          </p:nvPr>
        </p:nvSpPr>
        <p:spPr/>
        <p:txBody>
          <a:bodyPr/>
          <a:lstStyle/>
          <a:p>
            <a:endParaRPr lang="en-CA" noProof="0" dirty="0"/>
          </a:p>
        </p:txBody>
      </p:sp>
      <p:sp>
        <p:nvSpPr>
          <p:cNvPr id="6" name="Slide Number Placeholder 5"/>
          <p:cNvSpPr>
            <a:spLocks noGrp="1"/>
          </p:cNvSpPr>
          <p:nvPr>
            <p:ph type="sldNum" sz="quarter" idx="12"/>
          </p:nvPr>
        </p:nvSpPr>
        <p:spPr/>
        <p:txBody>
          <a:bodyPr/>
          <a:lstStyle/>
          <a:p>
            <a:fld id="{1877DA17-AE8C-4E8A-9D22-6317634FEA89}" type="slidenum">
              <a:rPr lang="en-CA" noProof="0" smtClean="0"/>
              <a:t>‹#›</a:t>
            </a:fld>
            <a:endParaRPr lang="en-CA" noProof="0" dirty="0"/>
          </a:p>
        </p:txBody>
      </p:sp>
    </p:spTree>
    <p:custDataLst>
      <p:tags r:id="rId1"/>
    </p:custDataLst>
    <p:extLst>
      <p:ext uri="{BB962C8B-B14F-4D97-AF65-F5344CB8AC3E}">
        <p14:creationId xmlns:p14="http://schemas.microsoft.com/office/powerpoint/2010/main" val="39522579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03514" y="4267200"/>
            <a:ext cx="7336972" cy="1317172"/>
          </a:xfrm>
        </p:spPr>
        <p:txBody>
          <a:bodyPr anchor="t">
            <a:normAutofit/>
          </a:bodyPr>
          <a:lstStyle>
            <a:lvl1pPr algn="l">
              <a:lnSpc>
                <a:spcPct val="100000"/>
              </a:lnSpc>
              <a:defRPr sz="4000" cap="none" baseline="0"/>
            </a:lvl1pPr>
          </a:lstStyle>
          <a:p>
            <a:r>
              <a:rPr lang="en-CA" noProof="0" dirty="0" smtClean="0"/>
              <a:t>Click to edit Master title style</a:t>
            </a:r>
            <a:endParaRPr lang="en-CA" noProof="0" dirty="0"/>
          </a:p>
        </p:txBody>
      </p:sp>
      <p:sp>
        <p:nvSpPr>
          <p:cNvPr id="3" name="Text Placeholder 2"/>
          <p:cNvSpPr>
            <a:spLocks noGrp="1"/>
          </p:cNvSpPr>
          <p:nvPr>
            <p:ph type="body" idx="1" hasCustomPrompt="1"/>
          </p:nvPr>
        </p:nvSpPr>
        <p:spPr>
          <a:xfrm>
            <a:off x="903514" y="2745127"/>
            <a:ext cx="7336972" cy="1500187"/>
          </a:xfrm>
        </p:spPr>
        <p:txBody>
          <a:bodyPr anchor="b">
            <a:normAutofit/>
          </a:bodyPr>
          <a:lstStyle>
            <a:lvl1pPr marL="0" indent="0">
              <a:spcBef>
                <a:spcPts val="480"/>
              </a:spcBef>
              <a:buNone/>
              <a:defRPr sz="2000">
                <a:solidFill>
                  <a:srgbClr val="8C969B"/>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CA" noProof="0" dirty="0" smtClean="0"/>
              <a:t>Edit Master text styles</a:t>
            </a:r>
          </a:p>
        </p:txBody>
      </p:sp>
      <p:sp>
        <p:nvSpPr>
          <p:cNvPr id="4" name="Date Placeholder 3"/>
          <p:cNvSpPr>
            <a:spLocks noGrp="1"/>
          </p:cNvSpPr>
          <p:nvPr>
            <p:ph type="dt" sz="half" idx="10"/>
          </p:nvPr>
        </p:nvSpPr>
        <p:spPr/>
        <p:txBody>
          <a:bodyPr/>
          <a:lstStyle/>
          <a:p>
            <a:r>
              <a:rPr lang="en-US" dirty="0" smtClean="0"/>
              <a:t>Government of Yukon</a:t>
            </a:r>
            <a:endParaRPr lang="en-CA" dirty="0" smtClean="0"/>
          </a:p>
        </p:txBody>
      </p:sp>
      <p:sp>
        <p:nvSpPr>
          <p:cNvPr id="5" name="Footer Placeholder 4"/>
          <p:cNvSpPr>
            <a:spLocks noGrp="1"/>
          </p:cNvSpPr>
          <p:nvPr>
            <p:ph type="ftr" sz="quarter" idx="11"/>
          </p:nvPr>
        </p:nvSpPr>
        <p:spPr/>
        <p:txBody>
          <a:bodyPr/>
          <a:lstStyle/>
          <a:p>
            <a:endParaRPr lang="en-CA" noProof="0" dirty="0"/>
          </a:p>
        </p:txBody>
      </p:sp>
      <p:sp>
        <p:nvSpPr>
          <p:cNvPr id="6" name="Slide Number Placeholder 5"/>
          <p:cNvSpPr>
            <a:spLocks noGrp="1"/>
          </p:cNvSpPr>
          <p:nvPr>
            <p:ph type="sldNum" sz="quarter" idx="12"/>
          </p:nvPr>
        </p:nvSpPr>
        <p:spPr/>
        <p:txBody>
          <a:bodyPr/>
          <a:lstStyle/>
          <a:p>
            <a:fld id="{1877DA17-AE8C-4E8A-9D22-6317634FEA89}" type="slidenum">
              <a:rPr lang="en-CA" noProof="0" smtClean="0"/>
              <a:t>‹#›</a:t>
            </a:fld>
            <a:endParaRPr lang="en-CA" noProof="0" dirty="0"/>
          </a:p>
        </p:txBody>
      </p:sp>
    </p:spTree>
    <p:custDataLst>
      <p:tags r:id="rId1"/>
    </p:custDataLst>
    <p:extLst>
      <p:ext uri="{BB962C8B-B14F-4D97-AF65-F5344CB8AC3E}">
        <p14:creationId xmlns:p14="http://schemas.microsoft.com/office/powerpoint/2010/main" val="4033940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noProof="0" dirty="0" smtClean="0"/>
              <a:t>Click to edit Master title style</a:t>
            </a:r>
            <a:endParaRPr lang="en-CA" noProof="0" dirty="0"/>
          </a:p>
        </p:txBody>
      </p:sp>
      <p:sp>
        <p:nvSpPr>
          <p:cNvPr id="3" name="Content Placeholder 2"/>
          <p:cNvSpPr>
            <a:spLocks noGrp="1"/>
          </p:cNvSpPr>
          <p:nvPr>
            <p:ph sz="half" idx="1"/>
          </p:nvPr>
        </p:nvSpPr>
        <p:spPr>
          <a:xfrm>
            <a:off x="628650" y="2113089"/>
            <a:ext cx="3886200" cy="4063873"/>
          </a:xfrm>
        </p:spPr>
        <p:txBody>
          <a:bodyPr/>
          <a:lstStyle>
            <a:lvl1pPr>
              <a:defRPr sz="2800"/>
            </a:lvl1pPr>
            <a:lvl2pPr>
              <a:defRPr sz="2400"/>
            </a:lvl2pPr>
            <a:lvl3pPr>
              <a:defRPr sz="2000"/>
            </a:lvl3pPr>
            <a:lvl4pPr>
              <a:defRPr sz="1800"/>
            </a:lvl4pPr>
            <a:lvl5pPr>
              <a:defRPr sz="1800"/>
            </a:lvl5pPr>
          </a:lstStyle>
          <a:p>
            <a:pPr lvl="0"/>
            <a:r>
              <a:rPr lang="en-CA" noProof="0" dirty="0" smtClean="0"/>
              <a:t>Click to edit Master text styles</a:t>
            </a:r>
          </a:p>
          <a:p>
            <a:pPr lvl="1"/>
            <a:r>
              <a:rPr lang="en-CA" noProof="0" dirty="0" smtClean="0"/>
              <a:t>Second level</a:t>
            </a:r>
          </a:p>
          <a:p>
            <a:pPr lvl="2"/>
            <a:r>
              <a:rPr lang="en-CA" noProof="0" dirty="0" smtClean="0"/>
              <a:t>Third level</a:t>
            </a:r>
          </a:p>
          <a:p>
            <a:pPr lvl="3"/>
            <a:r>
              <a:rPr lang="en-CA" noProof="0" dirty="0" smtClean="0"/>
              <a:t>Fourth level</a:t>
            </a:r>
          </a:p>
          <a:p>
            <a:pPr lvl="4"/>
            <a:r>
              <a:rPr lang="en-CA" noProof="0" dirty="0" smtClean="0"/>
              <a:t>Fifth level</a:t>
            </a:r>
            <a:endParaRPr lang="en-CA" noProof="0" dirty="0"/>
          </a:p>
        </p:txBody>
      </p:sp>
      <p:sp>
        <p:nvSpPr>
          <p:cNvPr id="4" name="Content Placeholder 3"/>
          <p:cNvSpPr>
            <a:spLocks noGrp="1"/>
          </p:cNvSpPr>
          <p:nvPr>
            <p:ph sz="half" idx="2"/>
          </p:nvPr>
        </p:nvSpPr>
        <p:spPr>
          <a:xfrm>
            <a:off x="4629150" y="2113089"/>
            <a:ext cx="3886200" cy="4063874"/>
          </a:xfrm>
        </p:spPr>
        <p:txBody>
          <a:bodyPr/>
          <a:lstStyle>
            <a:lvl1pPr>
              <a:defRPr sz="2800"/>
            </a:lvl1pPr>
            <a:lvl2pPr>
              <a:defRPr sz="2400"/>
            </a:lvl2pPr>
            <a:lvl3pPr>
              <a:defRPr sz="2000"/>
            </a:lvl3pPr>
            <a:lvl4pPr>
              <a:defRPr sz="1800"/>
            </a:lvl4pPr>
            <a:lvl5pPr>
              <a:defRPr sz="1800"/>
            </a:lvl5pPr>
          </a:lstStyle>
          <a:p>
            <a:pPr lvl="0"/>
            <a:r>
              <a:rPr lang="en-CA" noProof="0" dirty="0" smtClean="0"/>
              <a:t>Click to edit Master text styles</a:t>
            </a:r>
          </a:p>
          <a:p>
            <a:pPr lvl="1"/>
            <a:r>
              <a:rPr lang="en-CA" noProof="0" dirty="0" smtClean="0"/>
              <a:t>Second level</a:t>
            </a:r>
          </a:p>
          <a:p>
            <a:pPr lvl="2"/>
            <a:r>
              <a:rPr lang="en-CA" noProof="0" dirty="0" smtClean="0"/>
              <a:t>Third level</a:t>
            </a:r>
          </a:p>
          <a:p>
            <a:pPr lvl="3"/>
            <a:r>
              <a:rPr lang="en-CA" noProof="0" dirty="0" smtClean="0"/>
              <a:t>Fourth level</a:t>
            </a:r>
          </a:p>
          <a:p>
            <a:pPr lvl="4"/>
            <a:r>
              <a:rPr lang="en-CA" noProof="0" dirty="0" smtClean="0"/>
              <a:t>Fifth level</a:t>
            </a:r>
            <a:endParaRPr lang="en-CA" noProof="0" dirty="0"/>
          </a:p>
        </p:txBody>
      </p:sp>
      <p:sp>
        <p:nvSpPr>
          <p:cNvPr id="5" name="Date Placeholder 4"/>
          <p:cNvSpPr>
            <a:spLocks noGrp="1"/>
          </p:cNvSpPr>
          <p:nvPr>
            <p:ph type="dt" sz="half" idx="10"/>
          </p:nvPr>
        </p:nvSpPr>
        <p:spPr/>
        <p:txBody>
          <a:bodyPr/>
          <a:lstStyle/>
          <a:p>
            <a:r>
              <a:rPr lang="en-US" dirty="0" smtClean="0"/>
              <a:t>Government of Yukon</a:t>
            </a:r>
            <a:endParaRPr lang="en-CA" dirty="0" smtClean="0"/>
          </a:p>
        </p:txBody>
      </p:sp>
      <p:sp>
        <p:nvSpPr>
          <p:cNvPr id="6" name="Footer Placeholder 5"/>
          <p:cNvSpPr>
            <a:spLocks noGrp="1"/>
          </p:cNvSpPr>
          <p:nvPr>
            <p:ph type="ftr" sz="quarter" idx="11"/>
          </p:nvPr>
        </p:nvSpPr>
        <p:spPr/>
        <p:txBody>
          <a:bodyPr/>
          <a:lstStyle/>
          <a:p>
            <a:endParaRPr lang="en-CA" noProof="0" dirty="0"/>
          </a:p>
        </p:txBody>
      </p:sp>
      <p:sp>
        <p:nvSpPr>
          <p:cNvPr id="7" name="Slide Number Placeholder 6"/>
          <p:cNvSpPr>
            <a:spLocks noGrp="1"/>
          </p:cNvSpPr>
          <p:nvPr>
            <p:ph type="sldNum" sz="quarter" idx="12"/>
          </p:nvPr>
        </p:nvSpPr>
        <p:spPr/>
        <p:txBody>
          <a:bodyPr/>
          <a:lstStyle/>
          <a:p>
            <a:fld id="{1877DA17-AE8C-4E8A-9D22-6317634FEA89}" type="slidenum">
              <a:rPr lang="en-CA" noProof="0" smtClean="0"/>
              <a:t>‹#›</a:t>
            </a:fld>
            <a:endParaRPr lang="en-CA" noProof="0" dirty="0"/>
          </a:p>
        </p:txBody>
      </p:sp>
    </p:spTree>
    <p:extLst>
      <p:ext uri="{BB962C8B-B14F-4D97-AF65-F5344CB8AC3E}">
        <p14:creationId xmlns:p14="http://schemas.microsoft.com/office/powerpoint/2010/main" val="9470118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8650" y="800891"/>
            <a:ext cx="7886700" cy="1325563"/>
          </a:xfrm>
        </p:spPr>
        <p:txBody>
          <a:bodyPr/>
          <a:lstStyle/>
          <a:p>
            <a:r>
              <a:rPr lang="en-CA" noProof="0" dirty="0" smtClean="0"/>
              <a:t>Click to edit Master title style</a:t>
            </a:r>
            <a:endParaRPr lang="en-CA" noProof="0" dirty="0"/>
          </a:p>
        </p:txBody>
      </p:sp>
      <p:sp>
        <p:nvSpPr>
          <p:cNvPr id="3" name="Text Placeholder 2"/>
          <p:cNvSpPr>
            <a:spLocks noGrp="1"/>
          </p:cNvSpPr>
          <p:nvPr>
            <p:ph type="body" idx="1" hasCustomPrompt="1"/>
          </p:nvPr>
        </p:nvSpPr>
        <p:spPr>
          <a:xfrm>
            <a:off x="629842" y="2209801"/>
            <a:ext cx="3868340" cy="495866"/>
          </a:xfrm>
        </p:spPr>
        <p:txBody>
          <a:bodyPr anchor="b"/>
          <a:lstStyle>
            <a:lvl1pPr marL="0" indent="0">
              <a:spcBef>
                <a:spcPts val="576"/>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noProof="0" dirty="0" smtClean="0"/>
              <a:t>Edit Master text styles</a:t>
            </a:r>
          </a:p>
        </p:txBody>
      </p:sp>
      <p:sp>
        <p:nvSpPr>
          <p:cNvPr id="4" name="Content Placeholder 3"/>
          <p:cNvSpPr>
            <a:spLocks noGrp="1"/>
          </p:cNvSpPr>
          <p:nvPr>
            <p:ph sz="half" idx="2" hasCustomPrompt="1"/>
          </p:nvPr>
        </p:nvSpPr>
        <p:spPr>
          <a:xfrm>
            <a:off x="629842" y="2789013"/>
            <a:ext cx="3868340" cy="3400649"/>
          </a:xfrm>
        </p:spPr>
        <p:txBody>
          <a:bodyPr/>
          <a:lstStyle>
            <a:lvl1pPr>
              <a:defRPr sz="2400"/>
            </a:lvl1pPr>
            <a:lvl2pPr>
              <a:defRPr sz="2000"/>
            </a:lvl2pPr>
            <a:lvl3pPr>
              <a:defRPr sz="1800"/>
            </a:lvl3pPr>
            <a:lvl4pPr>
              <a:defRPr sz="1600"/>
            </a:lvl4pPr>
            <a:lvl5pPr>
              <a:defRPr sz="1600"/>
            </a:lvl5pPr>
          </a:lstStyle>
          <a:p>
            <a:pPr lvl="0"/>
            <a:r>
              <a:rPr lang="en-CA" noProof="0" dirty="0" smtClean="0"/>
              <a:t>Edit Master text styles</a:t>
            </a:r>
          </a:p>
          <a:p>
            <a:pPr lvl="1"/>
            <a:r>
              <a:rPr lang="en-CA" noProof="0" dirty="0" smtClean="0"/>
              <a:t>Second level</a:t>
            </a:r>
          </a:p>
          <a:p>
            <a:pPr lvl="2"/>
            <a:r>
              <a:rPr lang="en-CA" noProof="0" dirty="0" smtClean="0"/>
              <a:t>Third level</a:t>
            </a:r>
          </a:p>
          <a:p>
            <a:pPr lvl="3"/>
            <a:r>
              <a:rPr lang="en-CA" noProof="0" dirty="0" smtClean="0"/>
              <a:t>Fourth level</a:t>
            </a:r>
          </a:p>
          <a:p>
            <a:pPr lvl="4"/>
            <a:r>
              <a:rPr lang="en-CA" noProof="0" dirty="0" smtClean="0"/>
              <a:t>Fifth level</a:t>
            </a:r>
            <a:endParaRPr lang="en-CA" noProof="0" dirty="0"/>
          </a:p>
        </p:txBody>
      </p:sp>
      <p:sp>
        <p:nvSpPr>
          <p:cNvPr id="5" name="Text Placeholder 4"/>
          <p:cNvSpPr>
            <a:spLocks noGrp="1"/>
          </p:cNvSpPr>
          <p:nvPr>
            <p:ph type="body" sz="quarter" idx="3" hasCustomPrompt="1"/>
          </p:nvPr>
        </p:nvSpPr>
        <p:spPr>
          <a:xfrm>
            <a:off x="4629150" y="2209800"/>
            <a:ext cx="3887391" cy="495867"/>
          </a:xfrm>
        </p:spPr>
        <p:txBody>
          <a:bodyPr anchor="b"/>
          <a:lstStyle>
            <a:lvl1pPr marL="0" indent="0">
              <a:spcBef>
                <a:spcPts val="576"/>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noProof="0" dirty="0" smtClean="0"/>
              <a:t>Edit Master text styles</a:t>
            </a:r>
          </a:p>
        </p:txBody>
      </p:sp>
      <p:sp>
        <p:nvSpPr>
          <p:cNvPr id="6" name="Content Placeholder 5"/>
          <p:cNvSpPr>
            <a:spLocks noGrp="1"/>
          </p:cNvSpPr>
          <p:nvPr>
            <p:ph sz="quarter" idx="4" hasCustomPrompt="1"/>
          </p:nvPr>
        </p:nvSpPr>
        <p:spPr>
          <a:xfrm>
            <a:off x="4629150" y="2789013"/>
            <a:ext cx="3887391" cy="3400650"/>
          </a:xfrm>
        </p:spPr>
        <p:txBody>
          <a:bodyPr/>
          <a:lstStyle>
            <a:lvl1pPr>
              <a:defRPr sz="2400" baseline="0"/>
            </a:lvl1pPr>
            <a:lvl2pPr>
              <a:defRPr sz="2000"/>
            </a:lvl2pPr>
            <a:lvl3pPr>
              <a:defRPr sz="1800"/>
            </a:lvl3pPr>
            <a:lvl4pPr>
              <a:defRPr sz="1600"/>
            </a:lvl4pPr>
            <a:lvl5pPr>
              <a:defRPr sz="1600"/>
            </a:lvl5pPr>
          </a:lstStyle>
          <a:p>
            <a:pPr lvl="0"/>
            <a:r>
              <a:rPr lang="en-CA" noProof="0" dirty="0" smtClean="0"/>
              <a:t>Edit Master text styles</a:t>
            </a:r>
          </a:p>
          <a:p>
            <a:pPr lvl="1"/>
            <a:r>
              <a:rPr lang="en-CA" noProof="0" dirty="0" smtClean="0"/>
              <a:t>Second level</a:t>
            </a:r>
          </a:p>
          <a:p>
            <a:pPr lvl="2"/>
            <a:r>
              <a:rPr lang="en-CA" noProof="0" dirty="0" smtClean="0"/>
              <a:t>Third level</a:t>
            </a:r>
          </a:p>
          <a:p>
            <a:pPr lvl="3"/>
            <a:r>
              <a:rPr lang="en-CA" noProof="0" dirty="0" smtClean="0"/>
              <a:t>Fourth level</a:t>
            </a:r>
          </a:p>
          <a:p>
            <a:pPr lvl="4"/>
            <a:r>
              <a:rPr lang="en-CA" noProof="0" dirty="0" smtClean="0"/>
              <a:t>Fifth level</a:t>
            </a:r>
            <a:endParaRPr lang="en-CA" noProof="0" dirty="0"/>
          </a:p>
        </p:txBody>
      </p:sp>
      <p:sp>
        <p:nvSpPr>
          <p:cNvPr id="7" name="Date Placeholder 6"/>
          <p:cNvSpPr>
            <a:spLocks noGrp="1"/>
          </p:cNvSpPr>
          <p:nvPr>
            <p:ph type="dt" sz="half" idx="10"/>
          </p:nvPr>
        </p:nvSpPr>
        <p:spPr/>
        <p:txBody>
          <a:bodyPr/>
          <a:lstStyle/>
          <a:p>
            <a:r>
              <a:rPr lang="en-US" dirty="0" smtClean="0"/>
              <a:t>Government of Yukon</a:t>
            </a:r>
            <a:endParaRPr lang="en-CA" dirty="0" smtClean="0"/>
          </a:p>
        </p:txBody>
      </p:sp>
      <p:sp>
        <p:nvSpPr>
          <p:cNvPr id="8" name="Footer Placeholder 7"/>
          <p:cNvSpPr>
            <a:spLocks noGrp="1"/>
          </p:cNvSpPr>
          <p:nvPr>
            <p:ph type="ftr" sz="quarter" idx="11"/>
          </p:nvPr>
        </p:nvSpPr>
        <p:spPr/>
        <p:txBody>
          <a:bodyPr/>
          <a:lstStyle/>
          <a:p>
            <a:endParaRPr lang="en-CA" noProof="0" dirty="0"/>
          </a:p>
        </p:txBody>
      </p:sp>
      <p:sp>
        <p:nvSpPr>
          <p:cNvPr id="9" name="Slide Number Placeholder 8"/>
          <p:cNvSpPr>
            <a:spLocks noGrp="1"/>
          </p:cNvSpPr>
          <p:nvPr>
            <p:ph type="sldNum" sz="quarter" idx="12"/>
          </p:nvPr>
        </p:nvSpPr>
        <p:spPr/>
        <p:txBody>
          <a:bodyPr/>
          <a:lstStyle/>
          <a:p>
            <a:fld id="{1877DA17-AE8C-4E8A-9D22-6317634FEA89}" type="slidenum">
              <a:rPr lang="en-CA" noProof="0" smtClean="0"/>
              <a:t>‹#›</a:t>
            </a:fld>
            <a:endParaRPr lang="en-CA" noProof="0" dirty="0"/>
          </a:p>
        </p:txBody>
      </p:sp>
    </p:spTree>
    <p:extLst>
      <p:ext uri="{BB962C8B-B14F-4D97-AF65-F5344CB8AC3E}">
        <p14:creationId xmlns:p14="http://schemas.microsoft.com/office/powerpoint/2010/main" val="39461369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noProof="0" dirty="0" smtClean="0"/>
              <a:t>Click to edit Master title style</a:t>
            </a:r>
            <a:endParaRPr lang="en-CA" noProof="0" dirty="0"/>
          </a:p>
        </p:txBody>
      </p:sp>
      <p:sp>
        <p:nvSpPr>
          <p:cNvPr id="3" name="Date Placeholder 2"/>
          <p:cNvSpPr>
            <a:spLocks noGrp="1"/>
          </p:cNvSpPr>
          <p:nvPr>
            <p:ph type="dt" sz="half" idx="10"/>
          </p:nvPr>
        </p:nvSpPr>
        <p:spPr/>
        <p:txBody>
          <a:bodyPr/>
          <a:lstStyle/>
          <a:p>
            <a:r>
              <a:rPr lang="en-US" dirty="0" smtClean="0"/>
              <a:t>Government of Yukon</a:t>
            </a:r>
            <a:endParaRPr lang="en-CA" dirty="0" smtClean="0"/>
          </a:p>
        </p:txBody>
      </p:sp>
      <p:sp>
        <p:nvSpPr>
          <p:cNvPr id="4" name="Footer Placeholder 3"/>
          <p:cNvSpPr>
            <a:spLocks noGrp="1"/>
          </p:cNvSpPr>
          <p:nvPr>
            <p:ph type="ftr" sz="quarter" idx="11"/>
          </p:nvPr>
        </p:nvSpPr>
        <p:spPr/>
        <p:txBody>
          <a:bodyPr/>
          <a:lstStyle/>
          <a:p>
            <a:endParaRPr lang="en-CA" noProof="0" dirty="0"/>
          </a:p>
        </p:txBody>
      </p:sp>
      <p:sp>
        <p:nvSpPr>
          <p:cNvPr id="5" name="Slide Number Placeholder 4"/>
          <p:cNvSpPr>
            <a:spLocks noGrp="1"/>
          </p:cNvSpPr>
          <p:nvPr>
            <p:ph type="sldNum" sz="quarter" idx="12"/>
          </p:nvPr>
        </p:nvSpPr>
        <p:spPr/>
        <p:txBody>
          <a:bodyPr/>
          <a:lstStyle/>
          <a:p>
            <a:fld id="{1877DA17-AE8C-4E8A-9D22-6317634FEA89}" type="slidenum">
              <a:rPr lang="en-CA" noProof="0" smtClean="0"/>
              <a:t>‹#›</a:t>
            </a:fld>
            <a:endParaRPr lang="en-CA" noProof="0" dirty="0"/>
          </a:p>
        </p:txBody>
      </p:sp>
    </p:spTree>
    <p:extLst>
      <p:ext uri="{BB962C8B-B14F-4D97-AF65-F5344CB8AC3E}">
        <p14:creationId xmlns:p14="http://schemas.microsoft.com/office/powerpoint/2010/main" val="9342897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dirty="0" smtClean="0"/>
              <a:t>Government of Yukon</a:t>
            </a:r>
            <a:endParaRPr lang="en-CA" dirty="0" smtClean="0"/>
          </a:p>
        </p:txBody>
      </p:sp>
      <p:sp>
        <p:nvSpPr>
          <p:cNvPr id="3" name="Footer Placeholder 2"/>
          <p:cNvSpPr>
            <a:spLocks noGrp="1"/>
          </p:cNvSpPr>
          <p:nvPr>
            <p:ph type="ftr" sz="quarter" idx="11"/>
          </p:nvPr>
        </p:nvSpPr>
        <p:spPr/>
        <p:txBody>
          <a:bodyPr/>
          <a:lstStyle/>
          <a:p>
            <a:endParaRPr lang="en-CA" dirty="0"/>
          </a:p>
        </p:txBody>
      </p:sp>
      <p:sp>
        <p:nvSpPr>
          <p:cNvPr id="4" name="Slide Number Placeholder 3"/>
          <p:cNvSpPr>
            <a:spLocks noGrp="1"/>
          </p:cNvSpPr>
          <p:nvPr>
            <p:ph type="sldNum" sz="quarter" idx="12"/>
          </p:nvPr>
        </p:nvSpPr>
        <p:spPr/>
        <p:txBody>
          <a:bodyPr/>
          <a:lstStyle/>
          <a:p>
            <a:fld id="{1877DA17-AE8C-4E8A-9D22-6317634FEA89}" type="slidenum">
              <a:rPr lang="en-CA" smtClean="0"/>
              <a:t>‹#›</a:t>
            </a:fld>
            <a:endParaRPr lang="en-CA" dirty="0"/>
          </a:p>
        </p:txBody>
      </p:sp>
    </p:spTree>
    <p:extLst>
      <p:ext uri="{BB962C8B-B14F-4D97-AF65-F5344CB8AC3E}">
        <p14:creationId xmlns:p14="http://schemas.microsoft.com/office/powerpoint/2010/main" val="40127859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987426"/>
            <a:ext cx="2949178" cy="1069974"/>
          </a:xfrm>
        </p:spPr>
        <p:txBody>
          <a:bodyPr anchor="b">
            <a:normAutofit/>
          </a:bodyPr>
          <a:lstStyle>
            <a:lvl1pPr algn="l">
              <a:defRPr sz="2000"/>
            </a:lvl1pPr>
          </a:lstStyle>
          <a:p>
            <a:r>
              <a:rPr lang="en-CA" noProof="0" dirty="0" smtClean="0"/>
              <a:t>Click to edit Master title style</a:t>
            </a:r>
            <a:endParaRPr lang="en-CA" noProof="0" dirty="0"/>
          </a:p>
        </p:txBody>
      </p:sp>
      <p:sp>
        <p:nvSpPr>
          <p:cNvPr id="3" name="Content Placeholder 2"/>
          <p:cNvSpPr>
            <a:spLocks noGrp="1"/>
          </p:cNvSpPr>
          <p:nvPr>
            <p:ph idx="1" hasCustomPrompt="1"/>
          </p:nvPr>
        </p:nvSpPr>
        <p:spPr>
          <a:xfrm>
            <a:off x="3887391" y="987426"/>
            <a:ext cx="4629150" cy="5152116"/>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CA" noProof="0" dirty="0" smtClean="0"/>
              <a:t>Edit Master text styles</a:t>
            </a:r>
          </a:p>
          <a:p>
            <a:pPr lvl="1"/>
            <a:r>
              <a:rPr lang="en-CA" noProof="0" dirty="0" smtClean="0"/>
              <a:t>Second level</a:t>
            </a:r>
          </a:p>
          <a:p>
            <a:pPr lvl="2"/>
            <a:r>
              <a:rPr lang="en-CA" noProof="0" dirty="0" smtClean="0"/>
              <a:t>Third level</a:t>
            </a:r>
          </a:p>
          <a:p>
            <a:pPr lvl="3"/>
            <a:r>
              <a:rPr lang="en-CA" noProof="0" dirty="0" smtClean="0"/>
              <a:t>Fourth level</a:t>
            </a:r>
          </a:p>
          <a:p>
            <a:pPr lvl="4"/>
            <a:r>
              <a:rPr lang="en-CA" noProof="0" dirty="0" smtClean="0"/>
              <a:t>Fifth level</a:t>
            </a:r>
            <a:endParaRPr lang="en-CA" noProof="0" dirty="0"/>
          </a:p>
        </p:txBody>
      </p:sp>
      <p:sp>
        <p:nvSpPr>
          <p:cNvPr id="4" name="Text Placeholder 3"/>
          <p:cNvSpPr>
            <a:spLocks noGrp="1"/>
          </p:cNvSpPr>
          <p:nvPr>
            <p:ph type="body" sz="half" idx="2"/>
          </p:nvPr>
        </p:nvSpPr>
        <p:spPr>
          <a:xfrm>
            <a:off x="629841" y="2057399"/>
            <a:ext cx="2949178" cy="4082143"/>
          </a:xfrm>
        </p:spPr>
        <p:txBody>
          <a:bodyPr>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CA" noProof="0" dirty="0" smtClean="0"/>
              <a:t>Click to edit Master text styles</a:t>
            </a:r>
          </a:p>
        </p:txBody>
      </p:sp>
      <p:sp>
        <p:nvSpPr>
          <p:cNvPr id="5" name="Date Placeholder 4"/>
          <p:cNvSpPr>
            <a:spLocks noGrp="1"/>
          </p:cNvSpPr>
          <p:nvPr>
            <p:ph type="dt" sz="half" idx="10"/>
          </p:nvPr>
        </p:nvSpPr>
        <p:spPr/>
        <p:txBody>
          <a:bodyPr/>
          <a:lstStyle/>
          <a:p>
            <a:r>
              <a:rPr lang="en-US" dirty="0" smtClean="0"/>
              <a:t>Government of Yukon</a:t>
            </a:r>
            <a:endParaRPr lang="en-CA" dirty="0" smtClean="0"/>
          </a:p>
        </p:txBody>
      </p:sp>
      <p:sp>
        <p:nvSpPr>
          <p:cNvPr id="6" name="Footer Placeholder 5"/>
          <p:cNvSpPr>
            <a:spLocks noGrp="1"/>
          </p:cNvSpPr>
          <p:nvPr>
            <p:ph type="ftr" sz="quarter" idx="11"/>
          </p:nvPr>
        </p:nvSpPr>
        <p:spPr/>
        <p:txBody>
          <a:bodyPr/>
          <a:lstStyle/>
          <a:p>
            <a:endParaRPr lang="en-CA" noProof="0" dirty="0"/>
          </a:p>
        </p:txBody>
      </p:sp>
      <p:sp>
        <p:nvSpPr>
          <p:cNvPr id="7" name="Slide Number Placeholder 6"/>
          <p:cNvSpPr>
            <a:spLocks noGrp="1"/>
          </p:cNvSpPr>
          <p:nvPr>
            <p:ph type="sldNum" sz="quarter" idx="12"/>
          </p:nvPr>
        </p:nvSpPr>
        <p:spPr/>
        <p:txBody>
          <a:bodyPr/>
          <a:lstStyle/>
          <a:p>
            <a:fld id="{1877DA17-AE8C-4E8A-9D22-6317634FEA89}" type="slidenum">
              <a:rPr lang="en-CA" noProof="0" smtClean="0"/>
              <a:t>‹#›</a:t>
            </a:fld>
            <a:endParaRPr lang="en-CA" noProof="0" dirty="0"/>
          </a:p>
        </p:txBody>
      </p:sp>
    </p:spTree>
    <p:extLst>
      <p:ext uri="{BB962C8B-B14F-4D97-AF65-F5344CB8AC3E}">
        <p14:creationId xmlns:p14="http://schemas.microsoft.com/office/powerpoint/2010/main" val="1005761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28800" y="4682027"/>
            <a:ext cx="5486400" cy="566928"/>
          </a:xfrm>
        </p:spPr>
        <p:txBody>
          <a:bodyPr anchor="b">
            <a:normAutofit/>
          </a:bodyPr>
          <a:lstStyle>
            <a:lvl1pPr algn="l">
              <a:defRPr sz="2000"/>
            </a:lvl1pPr>
          </a:lstStyle>
          <a:p>
            <a:r>
              <a:rPr lang="en-CA" noProof="0" dirty="0" smtClean="0"/>
              <a:t>Click to edit Master title style</a:t>
            </a:r>
            <a:endParaRPr lang="en-CA" noProof="0" dirty="0"/>
          </a:p>
        </p:txBody>
      </p:sp>
      <p:sp>
        <p:nvSpPr>
          <p:cNvPr id="3" name="Picture Placeholder 2"/>
          <p:cNvSpPr>
            <a:spLocks noGrp="1" noChangeAspect="1"/>
          </p:cNvSpPr>
          <p:nvPr>
            <p:ph type="pic" idx="1"/>
          </p:nvPr>
        </p:nvSpPr>
        <p:spPr>
          <a:xfrm>
            <a:off x="1828800" y="686253"/>
            <a:ext cx="5486400" cy="3940700"/>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CA" noProof="0" dirty="0" smtClean="0"/>
              <a:t>Click icon to add picture</a:t>
            </a:r>
            <a:endParaRPr lang="en-CA" noProof="0" dirty="0"/>
          </a:p>
        </p:txBody>
      </p:sp>
      <p:sp>
        <p:nvSpPr>
          <p:cNvPr id="4" name="Text Placeholder 3"/>
          <p:cNvSpPr>
            <a:spLocks noGrp="1"/>
          </p:cNvSpPr>
          <p:nvPr>
            <p:ph type="body" sz="half" idx="2"/>
          </p:nvPr>
        </p:nvSpPr>
        <p:spPr>
          <a:xfrm>
            <a:off x="1828800" y="5304029"/>
            <a:ext cx="5486400" cy="804672"/>
          </a:xfrm>
        </p:spPr>
        <p:txBody>
          <a:bodyPr>
            <a:normAutofit/>
          </a:bodyPr>
          <a:lstStyle>
            <a:lvl1pPr marL="0" indent="0">
              <a:spcBef>
                <a:spcPts val="336"/>
              </a:spcBef>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CA" noProof="0" dirty="0" smtClean="0"/>
              <a:t>Click to edit Master text styles</a:t>
            </a:r>
          </a:p>
        </p:txBody>
      </p:sp>
      <p:sp>
        <p:nvSpPr>
          <p:cNvPr id="5" name="Date Placeholder 4"/>
          <p:cNvSpPr>
            <a:spLocks noGrp="1"/>
          </p:cNvSpPr>
          <p:nvPr>
            <p:ph type="dt" sz="half" idx="10"/>
          </p:nvPr>
        </p:nvSpPr>
        <p:spPr/>
        <p:txBody>
          <a:bodyPr/>
          <a:lstStyle/>
          <a:p>
            <a:r>
              <a:rPr lang="en-US" dirty="0" smtClean="0"/>
              <a:t>Government of Yukon</a:t>
            </a:r>
            <a:endParaRPr lang="en-CA" dirty="0" smtClean="0"/>
          </a:p>
        </p:txBody>
      </p:sp>
      <p:sp>
        <p:nvSpPr>
          <p:cNvPr id="6" name="Footer Placeholder 5"/>
          <p:cNvSpPr>
            <a:spLocks noGrp="1"/>
          </p:cNvSpPr>
          <p:nvPr>
            <p:ph type="ftr" sz="quarter" idx="11"/>
          </p:nvPr>
        </p:nvSpPr>
        <p:spPr/>
        <p:txBody>
          <a:bodyPr/>
          <a:lstStyle/>
          <a:p>
            <a:endParaRPr lang="en-CA" noProof="0" dirty="0"/>
          </a:p>
        </p:txBody>
      </p:sp>
      <p:sp>
        <p:nvSpPr>
          <p:cNvPr id="7" name="Slide Number Placeholder 6"/>
          <p:cNvSpPr>
            <a:spLocks noGrp="1"/>
          </p:cNvSpPr>
          <p:nvPr>
            <p:ph type="sldNum" sz="quarter" idx="12"/>
          </p:nvPr>
        </p:nvSpPr>
        <p:spPr/>
        <p:txBody>
          <a:bodyPr/>
          <a:lstStyle/>
          <a:p>
            <a:fld id="{1877DA17-AE8C-4E8A-9D22-6317634FEA89}" type="slidenum">
              <a:rPr lang="en-CA" noProof="0" smtClean="0"/>
              <a:t>‹#›</a:t>
            </a:fld>
            <a:endParaRPr lang="en-CA" noProof="0" dirty="0"/>
          </a:p>
        </p:txBody>
      </p:sp>
    </p:spTree>
    <p:extLst>
      <p:ext uri="{BB962C8B-B14F-4D97-AF65-F5344CB8AC3E}">
        <p14:creationId xmlns:p14="http://schemas.microsoft.com/office/powerpoint/2010/main" val="23895528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2.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787527"/>
            <a:ext cx="7886700" cy="1325563"/>
          </a:xfrm>
          <a:prstGeom prst="rect">
            <a:avLst/>
          </a:prstGeom>
        </p:spPr>
        <p:txBody>
          <a:bodyPr vert="horz" lIns="91440" tIns="45720" rIns="91440" bIns="45720" rtlCol="0" anchor="ctr">
            <a:normAutofit/>
          </a:bodyPr>
          <a:lstStyle/>
          <a:p>
            <a:r>
              <a:rPr lang="en-CA" noProof="0" dirty="0" smtClean="0"/>
              <a:t>Click to edit Master title style</a:t>
            </a:r>
            <a:endParaRPr lang="en-CA" noProof="0" dirty="0"/>
          </a:p>
        </p:txBody>
      </p:sp>
      <p:sp>
        <p:nvSpPr>
          <p:cNvPr id="3" name="Text Placeholder 2"/>
          <p:cNvSpPr>
            <a:spLocks noGrp="1"/>
          </p:cNvSpPr>
          <p:nvPr>
            <p:ph type="body" idx="1"/>
          </p:nvPr>
        </p:nvSpPr>
        <p:spPr>
          <a:xfrm>
            <a:off x="628650" y="2198913"/>
            <a:ext cx="7886700" cy="3978049"/>
          </a:xfrm>
          <a:prstGeom prst="rect">
            <a:avLst/>
          </a:prstGeom>
        </p:spPr>
        <p:txBody>
          <a:bodyPr vert="horz" lIns="91440" tIns="45720" rIns="91440" bIns="45720" rtlCol="0">
            <a:normAutofit/>
          </a:bodyPr>
          <a:lstStyle/>
          <a:p>
            <a:pPr lvl="0"/>
            <a:r>
              <a:rPr lang="en-CA" noProof="0" dirty="0" smtClean="0"/>
              <a:t>Click to edit Master text styles</a:t>
            </a:r>
          </a:p>
          <a:p>
            <a:pPr lvl="1"/>
            <a:r>
              <a:rPr lang="en-CA" noProof="0" dirty="0" smtClean="0"/>
              <a:t>Second level</a:t>
            </a:r>
          </a:p>
          <a:p>
            <a:pPr lvl="2"/>
            <a:r>
              <a:rPr lang="en-CA" noProof="0" dirty="0" smtClean="0"/>
              <a:t>Third level</a:t>
            </a:r>
          </a:p>
          <a:p>
            <a:pPr lvl="3"/>
            <a:r>
              <a:rPr lang="en-CA" noProof="0" dirty="0" smtClean="0"/>
              <a:t>Fourth level</a:t>
            </a:r>
          </a:p>
          <a:p>
            <a:pPr lvl="4"/>
            <a:r>
              <a:rPr lang="en-CA" noProof="0" dirty="0" smtClean="0"/>
              <a:t>Fifth level</a:t>
            </a:r>
            <a:endParaRPr lang="en-CA" noProof="0"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rgbClr val="8C969B"/>
                </a:solidFill>
              </a:defRPr>
            </a:lvl1pPr>
          </a:lstStyle>
          <a:p>
            <a:r>
              <a:rPr lang="en-US" dirty="0" smtClean="0"/>
              <a:t>Government of Yukon</a:t>
            </a:r>
            <a:endParaRPr lang="en-CA"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rgbClr val="8C969B"/>
                </a:solidFill>
              </a:defRPr>
            </a:lvl1pPr>
          </a:lstStyle>
          <a:p>
            <a:endParaRPr lang="en-CA" noProof="0"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rgbClr val="8C969B"/>
                </a:solidFill>
              </a:defRPr>
            </a:lvl1pPr>
          </a:lstStyle>
          <a:p>
            <a:fld id="{1877DA17-AE8C-4E8A-9D22-6317634FEA89}" type="slidenum">
              <a:rPr lang="en-CA" noProof="0" smtClean="0"/>
              <a:pPr/>
              <a:t>‹#›</a:t>
            </a:fld>
            <a:endParaRPr lang="en-CA" noProof="0" dirty="0"/>
          </a:p>
        </p:txBody>
      </p:sp>
      <p:pic>
        <p:nvPicPr>
          <p:cNvPr id="7" name="Picture 6"/>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297680" y="0"/>
            <a:ext cx="4846320" cy="787527"/>
          </a:xfrm>
          <a:prstGeom prst="rect">
            <a:avLst/>
          </a:prstGeom>
        </p:spPr>
      </p:pic>
    </p:spTree>
    <p:custDataLst>
      <p:tags r:id="rId13"/>
    </p:custDataLst>
    <p:extLst>
      <p:ext uri="{BB962C8B-B14F-4D97-AF65-F5344CB8AC3E}">
        <p14:creationId xmlns:p14="http://schemas.microsoft.com/office/powerpoint/2010/main" val="277012358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p:txStyles>
    <p:titleStyle>
      <a:lvl1pPr algn="ctr" defTabSz="914400" rtl="0" eaLnBrk="1" latinLnBrk="0" hangingPunct="1">
        <a:lnSpc>
          <a:spcPct val="100000"/>
        </a:lnSpc>
        <a:spcBef>
          <a:spcPct val="0"/>
        </a:spcBef>
        <a:buNone/>
        <a:defRPr sz="4400" b="1" kern="1200">
          <a:solidFill>
            <a:schemeClr val="accent1"/>
          </a:solidFill>
          <a:latin typeface="+mj-lt"/>
          <a:ea typeface="+mj-ea"/>
          <a:cs typeface="+mj-cs"/>
        </a:defRPr>
      </a:lvl1pPr>
    </p:titleStyle>
    <p:bodyStyle>
      <a:lvl1pPr marL="228600" indent="-228600" algn="l" defTabSz="914400" rtl="0" eaLnBrk="1" latinLnBrk="0" hangingPunct="1">
        <a:lnSpc>
          <a:spcPct val="100000"/>
        </a:lnSpc>
        <a:spcBef>
          <a:spcPts val="768"/>
        </a:spcBef>
        <a:buFont typeface="Arial" panose="020B0604020202020204" pitchFamily="34" charset="0"/>
        <a:buChar char="•"/>
        <a:defRPr sz="3200" kern="1200">
          <a:solidFill>
            <a:schemeClr val="accent1"/>
          </a:solidFill>
          <a:latin typeface="+mn-lt"/>
          <a:ea typeface="+mn-ea"/>
          <a:cs typeface="+mn-cs"/>
        </a:defRPr>
      </a:lvl1pPr>
      <a:lvl2pPr marL="685800" indent="-228600" algn="l" defTabSz="914400" rtl="0" eaLnBrk="1" latinLnBrk="0" hangingPunct="1">
        <a:lnSpc>
          <a:spcPct val="100000"/>
        </a:lnSpc>
        <a:spcBef>
          <a:spcPts val="768"/>
        </a:spcBef>
        <a:buFont typeface="Arial" panose="020B0604020202020204" pitchFamily="34" charset="0"/>
        <a:buChar char="•"/>
        <a:defRPr sz="2800" kern="1200">
          <a:solidFill>
            <a:schemeClr val="accent1"/>
          </a:solidFill>
          <a:latin typeface="+mn-lt"/>
          <a:ea typeface="+mn-ea"/>
          <a:cs typeface="+mn-cs"/>
        </a:defRPr>
      </a:lvl2pPr>
      <a:lvl3pPr marL="1143000" indent="-228600" algn="l" defTabSz="914400" rtl="0" eaLnBrk="1" latinLnBrk="0" hangingPunct="1">
        <a:lnSpc>
          <a:spcPct val="100000"/>
        </a:lnSpc>
        <a:spcBef>
          <a:spcPts val="768"/>
        </a:spcBef>
        <a:buFont typeface="Arial" panose="020B0604020202020204" pitchFamily="34" charset="0"/>
        <a:buChar char="•"/>
        <a:defRPr sz="2400" kern="1200">
          <a:solidFill>
            <a:schemeClr val="accent1"/>
          </a:solidFill>
          <a:latin typeface="+mn-lt"/>
          <a:ea typeface="+mn-ea"/>
          <a:cs typeface="+mn-cs"/>
        </a:defRPr>
      </a:lvl3pPr>
      <a:lvl4pPr marL="1600200" indent="-228600" algn="l" defTabSz="914400" rtl="0" eaLnBrk="1" latinLnBrk="0" hangingPunct="1">
        <a:lnSpc>
          <a:spcPct val="100000"/>
        </a:lnSpc>
        <a:spcBef>
          <a:spcPts val="768"/>
        </a:spcBef>
        <a:buFont typeface="Arial" panose="020B0604020202020204" pitchFamily="34" charset="0"/>
        <a:buChar char="•"/>
        <a:defRPr sz="2000" kern="1200">
          <a:solidFill>
            <a:schemeClr val="accent1"/>
          </a:solidFill>
          <a:latin typeface="+mn-lt"/>
          <a:ea typeface="+mn-ea"/>
          <a:cs typeface="+mn-cs"/>
        </a:defRPr>
      </a:lvl4pPr>
      <a:lvl5pPr marL="2057400" indent="-228600" algn="l" defTabSz="914400" rtl="0" eaLnBrk="1" latinLnBrk="0" hangingPunct="1">
        <a:lnSpc>
          <a:spcPct val="100000"/>
        </a:lnSpc>
        <a:spcBef>
          <a:spcPts val="768"/>
        </a:spcBef>
        <a:buFont typeface="Nunito Sans" panose="00000500000000000000" pitchFamily="2" charset="0"/>
        <a:buChar char="»"/>
        <a:defRPr sz="20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7.xml"/><Relationship Id="rId5" Type="http://schemas.openxmlformats.org/officeDocument/2006/relationships/image" Target="../media/image3.png"/><Relationship Id="rId4" Type="http://schemas.openxmlformats.org/officeDocument/2006/relationships/image" Target="../media/image2.emf"/></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8.xml"/><Relationship Id="rId5" Type="http://schemas.microsoft.com/office/2007/relationships/hdphoto" Target="../media/hdphoto2.wdp"/><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microsoft.com/office/2007/relationships/hdphoto" Target="../media/hdphoto3.wdp"/></Relationships>
</file>

<file path=ppt/slides/_rels/slide1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microsoft.com/office/2007/relationships/hdphoto" Target="../media/hdphoto5.wdp"/></Relationships>
</file>

<file path=ppt/slides/_rels/slide22.xml.rels><?xml version="1.0" encoding="UTF-8" standalone="yes"?>
<Relationships xmlns="http://schemas.openxmlformats.org/package/2006/relationships"><Relationship Id="rId3" Type="http://schemas.openxmlformats.org/officeDocument/2006/relationships/comments" Target="../comments/comment2.xml"/><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25.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7.png"/><Relationship Id="rId4" Type="http://schemas.openxmlformats.org/officeDocument/2006/relationships/image" Target="../media/image28.png"/></Relationships>
</file>

<file path=ppt/slides/_rels/slide3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comments" Target="../comments/comment3.xml"/><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comments" Target="../comments/comment1.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555331" y="495759"/>
            <a:ext cx="8048978" cy="1509310"/>
          </a:xfrm>
        </p:spPr>
        <p:txBody>
          <a:bodyPr>
            <a:noAutofit/>
          </a:bodyPr>
          <a:lstStyle/>
          <a:p>
            <a:pPr algn="l"/>
            <a:r>
              <a:rPr lang="en-CA" sz="3600" dirty="0"/>
              <a:t>Yukon Asset Management Community of Practice </a:t>
            </a:r>
            <a:r>
              <a:rPr lang="en-CA" sz="3600" dirty="0" smtClean="0"/>
              <a:t>Meeting</a:t>
            </a:r>
            <a:endParaRPr lang="en-CA" sz="3600" dirty="0"/>
          </a:p>
        </p:txBody>
      </p:sp>
      <p:sp>
        <p:nvSpPr>
          <p:cNvPr id="6" name="Title 1"/>
          <p:cNvSpPr txBox="1">
            <a:spLocks/>
          </p:cNvSpPr>
          <p:nvPr/>
        </p:nvSpPr>
        <p:spPr>
          <a:xfrm>
            <a:off x="555331" y="1916935"/>
            <a:ext cx="8153953" cy="844885"/>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000" dirty="0" smtClean="0">
                <a:solidFill>
                  <a:srgbClr val="F2A900"/>
                </a:solidFill>
                <a:latin typeface="+mn-lt"/>
                <a:cs typeface="Arial Unicode MS" panose="020B0604020202020204" pitchFamily="34" charset="-128"/>
              </a:rPr>
              <a:t>Department of Highways and Public Works </a:t>
            </a:r>
          </a:p>
          <a:p>
            <a:pPr algn="l"/>
            <a:r>
              <a:rPr lang="en-US" sz="2000" dirty="0" smtClean="0">
                <a:solidFill>
                  <a:srgbClr val="F2A900"/>
                </a:solidFill>
                <a:latin typeface="+mn-lt"/>
                <a:cs typeface="Arial Unicode MS" panose="020B0604020202020204" pitchFamily="34" charset="-128"/>
              </a:rPr>
              <a:t>Transportation Asset Management Unit</a:t>
            </a:r>
            <a:endParaRPr lang="en-US" sz="2000" dirty="0">
              <a:solidFill>
                <a:srgbClr val="F2A900"/>
              </a:solidFill>
              <a:latin typeface="+mn-lt"/>
              <a:cs typeface="Arial Unicode MS" panose="020B0604020202020204" pitchFamily="34" charset="-128"/>
            </a:endParaRPr>
          </a:p>
        </p:txBody>
      </p:sp>
      <p:pic>
        <p:nvPicPr>
          <p:cNvPr id="7" name="Picture 6" descr="YG_Aurora_75%_Twilight_CMYK.ep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76436" y="2828623"/>
            <a:ext cx="8432800" cy="2768600"/>
          </a:xfrm>
          <a:prstGeom prst="rect">
            <a:avLst/>
          </a:prstGeom>
        </p:spPr>
      </p:pic>
      <p:pic>
        <p:nvPicPr>
          <p:cNvPr id="4" name="Picture 3" descr="GYWordmark_2018_RGB.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96944" y="5661378"/>
            <a:ext cx="1892808" cy="679704"/>
          </a:xfrm>
          <a:prstGeom prst="rect">
            <a:avLst/>
          </a:prstGeom>
        </p:spPr>
      </p:pic>
    </p:spTree>
    <p:custDataLst>
      <p:tags r:id="rId1"/>
    </p:custDataLst>
    <p:extLst>
      <p:ext uri="{BB962C8B-B14F-4D97-AF65-F5344CB8AC3E}">
        <p14:creationId xmlns:p14="http://schemas.microsoft.com/office/powerpoint/2010/main" val="273512750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dirty="0" smtClean="0"/>
              <a:t>Life Cycle </a:t>
            </a:r>
            <a:r>
              <a:rPr lang="en-CA" dirty="0"/>
              <a:t>M</a:t>
            </a:r>
            <a:r>
              <a:rPr lang="en-CA" dirty="0" smtClean="0"/>
              <a:t>anagement</a:t>
            </a:r>
            <a:endParaRPr lang="en-CA" dirty="0"/>
          </a:p>
        </p:txBody>
      </p:sp>
      <p:sp>
        <p:nvSpPr>
          <p:cNvPr id="6" name="Content Placeholder 5"/>
          <p:cNvSpPr>
            <a:spLocks noGrp="1"/>
          </p:cNvSpPr>
          <p:nvPr>
            <p:ph idx="1"/>
          </p:nvPr>
        </p:nvSpPr>
        <p:spPr>
          <a:xfrm>
            <a:off x="648182" y="2113090"/>
            <a:ext cx="7886700" cy="3978049"/>
          </a:xfrm>
        </p:spPr>
        <p:txBody>
          <a:bodyPr/>
          <a:lstStyle/>
          <a:p>
            <a:r>
              <a:rPr lang="en-CA" dirty="0" smtClean="0"/>
              <a:t>Timely investments save money</a:t>
            </a:r>
          </a:p>
          <a:p>
            <a:r>
              <a:rPr lang="en-CA" dirty="0" smtClean="0"/>
              <a:t>Asset management enhances planning</a:t>
            </a:r>
            <a:endParaRPr lang="en-CA" dirty="0"/>
          </a:p>
        </p:txBody>
      </p:sp>
      <p:sp>
        <p:nvSpPr>
          <p:cNvPr id="4" name="Date Placeholder 3"/>
          <p:cNvSpPr>
            <a:spLocks noGrp="1"/>
          </p:cNvSpPr>
          <p:nvPr>
            <p:ph type="dt" sz="half" idx="10"/>
          </p:nvPr>
        </p:nvSpPr>
        <p:spPr/>
        <p:txBody>
          <a:bodyPr/>
          <a:lstStyle/>
          <a:p>
            <a:r>
              <a:rPr lang="en-US" smtClean="0"/>
              <a:t>Government of Yukon</a:t>
            </a:r>
            <a:endParaRPr lang="en-CA" dirty="0" smtClean="0"/>
          </a:p>
        </p:txBody>
      </p:sp>
      <p:sp>
        <p:nvSpPr>
          <p:cNvPr id="5" name="Slide Number Placeholder 4"/>
          <p:cNvSpPr>
            <a:spLocks noGrp="1"/>
          </p:cNvSpPr>
          <p:nvPr>
            <p:ph type="sldNum" sz="quarter" idx="12"/>
          </p:nvPr>
        </p:nvSpPr>
        <p:spPr/>
        <p:txBody>
          <a:bodyPr/>
          <a:lstStyle/>
          <a:p>
            <a:fld id="{1877DA17-AE8C-4E8A-9D22-6317634FEA89}" type="slidenum">
              <a:rPr lang="en-CA" noProof="0" smtClean="0"/>
              <a:t>9</a:t>
            </a:fld>
            <a:endParaRPr lang="en-CA" noProof="0" dirty="0"/>
          </a:p>
        </p:txBody>
      </p:sp>
      <p:sp>
        <p:nvSpPr>
          <p:cNvPr id="7" name="TextBox 6"/>
          <p:cNvSpPr txBox="1"/>
          <p:nvPr/>
        </p:nvSpPr>
        <p:spPr>
          <a:xfrm>
            <a:off x="3650929" y="6227172"/>
            <a:ext cx="2974762" cy="230832"/>
          </a:xfrm>
          <a:prstGeom prst="rect">
            <a:avLst/>
          </a:prstGeom>
          <a:noFill/>
          <a:ln>
            <a:noFill/>
          </a:ln>
        </p:spPr>
        <p:txBody>
          <a:bodyPr wrap="square" rtlCol="0">
            <a:spAutoFit/>
          </a:bodyPr>
          <a:lstStyle/>
          <a:p>
            <a:r>
              <a:rPr lang="en-CA" sz="900" dirty="0" smtClean="0">
                <a:solidFill>
                  <a:schemeClr val="tx2">
                    <a:lumMod val="60000"/>
                    <a:lumOff val="40000"/>
                  </a:schemeClr>
                </a:solidFill>
              </a:rPr>
              <a:t>Adapted from Ontario Ministry of Infrastructure, 2012</a:t>
            </a:r>
            <a:endParaRPr lang="en-CA" sz="900" dirty="0">
              <a:solidFill>
                <a:schemeClr val="tx2">
                  <a:lumMod val="60000"/>
                  <a:lumOff val="40000"/>
                </a:schemeClr>
              </a:solidFill>
            </a:endParaRPr>
          </a:p>
        </p:txBody>
      </p:sp>
      <p:grpSp>
        <p:nvGrpSpPr>
          <p:cNvPr id="15" name="Group 14"/>
          <p:cNvGrpSpPr/>
          <p:nvPr/>
        </p:nvGrpSpPr>
        <p:grpSpPr>
          <a:xfrm>
            <a:off x="2528316" y="3303704"/>
            <a:ext cx="4087368" cy="2986154"/>
            <a:chOff x="2528316" y="3321469"/>
            <a:chExt cx="4087368" cy="2986154"/>
          </a:xfrm>
        </p:grpSpPr>
        <p:pic>
          <p:nvPicPr>
            <p:cNvPr id="14" name="Picture 13"/>
            <p:cNvPicPr>
              <a:picLocks noChangeAspect="1"/>
            </p:cNvPicPr>
            <p:nvPr/>
          </p:nvPicPr>
          <p:blipFill>
            <a:blip r:embed="rId3"/>
            <a:stretch>
              <a:fillRect/>
            </a:stretch>
          </p:blipFill>
          <p:spPr>
            <a:xfrm>
              <a:off x="2528316" y="3321469"/>
              <a:ext cx="4087368" cy="2984630"/>
            </a:xfrm>
            <a:prstGeom prst="rect">
              <a:avLst/>
            </a:prstGeom>
          </p:spPr>
        </p:pic>
        <p:pic>
          <p:nvPicPr>
            <p:cNvPr id="13" name="Picture 12"/>
            <p:cNvPicPr>
              <a:picLocks noChangeAspect="1"/>
            </p:cNvPicPr>
            <p:nvPr/>
          </p:nvPicPr>
          <p:blipFill>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saturation sat="400000"/>
                      </a14:imgEffect>
                    </a14:imgLayer>
                  </a14:imgProps>
                </a:ext>
              </a:extLst>
            </a:blip>
            <a:stretch>
              <a:fillRect/>
            </a:stretch>
          </p:blipFill>
          <p:spPr>
            <a:xfrm>
              <a:off x="2528316" y="3322993"/>
              <a:ext cx="4087368" cy="2984630"/>
            </a:xfrm>
            <a:prstGeom prst="rect">
              <a:avLst/>
            </a:prstGeom>
          </p:spPr>
        </p:pic>
      </p:grpSp>
    </p:spTree>
    <p:extLst>
      <p:ext uri="{BB962C8B-B14F-4D97-AF65-F5344CB8AC3E}">
        <p14:creationId xmlns:p14="http://schemas.microsoft.com/office/powerpoint/2010/main" val="26338068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CA" dirty="0" smtClean="0"/>
              <a:t>Roles and Responsibilities</a:t>
            </a:r>
            <a:br>
              <a:rPr lang="en-CA" dirty="0" smtClean="0"/>
            </a:br>
            <a:r>
              <a:rPr lang="en-CA" dirty="0" smtClean="0"/>
              <a:t>RASCI</a:t>
            </a:r>
            <a:endParaRPr lang="en-CA" dirty="0"/>
          </a:p>
        </p:txBody>
      </p:sp>
      <p:sp>
        <p:nvSpPr>
          <p:cNvPr id="4" name="Date Placeholder 3"/>
          <p:cNvSpPr>
            <a:spLocks noGrp="1"/>
          </p:cNvSpPr>
          <p:nvPr>
            <p:ph type="dt" sz="half" idx="10"/>
          </p:nvPr>
        </p:nvSpPr>
        <p:spPr/>
        <p:txBody>
          <a:bodyPr/>
          <a:lstStyle/>
          <a:p>
            <a:r>
              <a:rPr lang="en-US" smtClean="0"/>
              <a:t>Government of Yukon</a:t>
            </a:r>
            <a:endParaRPr lang="en-CA" dirty="0" smtClean="0"/>
          </a:p>
        </p:txBody>
      </p:sp>
      <p:sp>
        <p:nvSpPr>
          <p:cNvPr id="5" name="Slide Number Placeholder 4"/>
          <p:cNvSpPr>
            <a:spLocks noGrp="1"/>
          </p:cNvSpPr>
          <p:nvPr>
            <p:ph type="sldNum" sz="quarter" idx="12"/>
          </p:nvPr>
        </p:nvSpPr>
        <p:spPr/>
        <p:txBody>
          <a:bodyPr/>
          <a:lstStyle/>
          <a:p>
            <a:fld id="{1877DA17-AE8C-4E8A-9D22-6317634FEA89}" type="slidenum">
              <a:rPr lang="en-CA" noProof="0" smtClean="0"/>
              <a:t>10</a:t>
            </a:fld>
            <a:endParaRPr lang="en-CA" noProof="0" dirty="0"/>
          </a:p>
        </p:txBody>
      </p:sp>
      <p:graphicFrame>
        <p:nvGraphicFramePr>
          <p:cNvPr id="12" name="Content Placeholder 5"/>
          <p:cNvGraphicFramePr>
            <a:graphicFrameLocks noGrp="1"/>
          </p:cNvGraphicFramePr>
          <p:nvPr>
            <p:ph idx="1"/>
            <p:extLst>
              <p:ext uri="{D42A27DB-BD31-4B8C-83A1-F6EECF244321}">
                <p14:modId xmlns:p14="http://schemas.microsoft.com/office/powerpoint/2010/main" val="3909608085"/>
              </p:ext>
            </p:extLst>
          </p:nvPr>
        </p:nvGraphicFramePr>
        <p:xfrm>
          <a:off x="1041265" y="2194523"/>
          <a:ext cx="7061470" cy="4007667"/>
        </p:xfrm>
        <a:graphic>
          <a:graphicData uri="http://schemas.openxmlformats.org/drawingml/2006/table">
            <a:tbl>
              <a:tblPr/>
              <a:tblGrid>
                <a:gridCol w="1713774">
                  <a:extLst>
                    <a:ext uri="{9D8B030D-6E8A-4147-A177-3AD203B41FA5}">
                      <a16:colId xmlns:a16="http://schemas.microsoft.com/office/drawing/2014/main" val="2634182637"/>
                    </a:ext>
                  </a:extLst>
                </a:gridCol>
                <a:gridCol w="260207">
                  <a:extLst>
                    <a:ext uri="{9D8B030D-6E8A-4147-A177-3AD203B41FA5}">
                      <a16:colId xmlns:a16="http://schemas.microsoft.com/office/drawing/2014/main" val="2278449998"/>
                    </a:ext>
                  </a:extLst>
                </a:gridCol>
                <a:gridCol w="260207">
                  <a:extLst>
                    <a:ext uri="{9D8B030D-6E8A-4147-A177-3AD203B41FA5}">
                      <a16:colId xmlns:a16="http://schemas.microsoft.com/office/drawing/2014/main" val="3643760728"/>
                    </a:ext>
                  </a:extLst>
                </a:gridCol>
                <a:gridCol w="260207">
                  <a:extLst>
                    <a:ext uri="{9D8B030D-6E8A-4147-A177-3AD203B41FA5}">
                      <a16:colId xmlns:a16="http://schemas.microsoft.com/office/drawing/2014/main" val="4083836521"/>
                    </a:ext>
                  </a:extLst>
                </a:gridCol>
                <a:gridCol w="260207">
                  <a:extLst>
                    <a:ext uri="{9D8B030D-6E8A-4147-A177-3AD203B41FA5}">
                      <a16:colId xmlns:a16="http://schemas.microsoft.com/office/drawing/2014/main" val="2131473596"/>
                    </a:ext>
                  </a:extLst>
                </a:gridCol>
                <a:gridCol w="260207">
                  <a:extLst>
                    <a:ext uri="{9D8B030D-6E8A-4147-A177-3AD203B41FA5}">
                      <a16:colId xmlns:a16="http://schemas.microsoft.com/office/drawing/2014/main" val="3397417657"/>
                    </a:ext>
                  </a:extLst>
                </a:gridCol>
                <a:gridCol w="260207">
                  <a:extLst>
                    <a:ext uri="{9D8B030D-6E8A-4147-A177-3AD203B41FA5}">
                      <a16:colId xmlns:a16="http://schemas.microsoft.com/office/drawing/2014/main" val="2778193314"/>
                    </a:ext>
                  </a:extLst>
                </a:gridCol>
                <a:gridCol w="260207">
                  <a:extLst>
                    <a:ext uri="{9D8B030D-6E8A-4147-A177-3AD203B41FA5}">
                      <a16:colId xmlns:a16="http://schemas.microsoft.com/office/drawing/2014/main" val="3883012223"/>
                    </a:ext>
                  </a:extLst>
                </a:gridCol>
                <a:gridCol w="260207">
                  <a:extLst>
                    <a:ext uri="{9D8B030D-6E8A-4147-A177-3AD203B41FA5}">
                      <a16:colId xmlns:a16="http://schemas.microsoft.com/office/drawing/2014/main" val="663005000"/>
                    </a:ext>
                  </a:extLst>
                </a:gridCol>
                <a:gridCol w="3266040">
                  <a:extLst>
                    <a:ext uri="{9D8B030D-6E8A-4147-A177-3AD203B41FA5}">
                      <a16:colId xmlns:a16="http://schemas.microsoft.com/office/drawing/2014/main" val="4091447193"/>
                    </a:ext>
                  </a:extLst>
                </a:gridCol>
              </a:tblGrid>
              <a:tr h="695822">
                <a:tc>
                  <a:txBody>
                    <a:bodyPr/>
                    <a:lstStyle/>
                    <a:p>
                      <a:pPr algn="ctr" fontAlgn="ctr"/>
                      <a:r>
                        <a:rPr lang="en-CA" sz="700" b="1" i="0" u="none" strike="noStrike">
                          <a:solidFill>
                            <a:srgbClr val="000000"/>
                          </a:solidFill>
                          <a:effectLst/>
                          <a:latin typeface="Calibri" panose="020F0502020204030204" pitchFamily="34" charset="0"/>
                        </a:rPr>
                        <a:t>Tasks</a:t>
                      </a:r>
                    </a:p>
                  </a:txBody>
                  <a:tcPr marL="5943" marR="5943" marT="5943" marB="0" anchor="ctr">
                    <a:lnL w="1270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CA" sz="700" b="1" i="0" u="none" strike="noStrike">
                          <a:solidFill>
                            <a:srgbClr val="000000"/>
                          </a:solidFill>
                          <a:effectLst/>
                          <a:latin typeface="Calibri" panose="020F0502020204030204" pitchFamily="34" charset="0"/>
                        </a:rPr>
                        <a:t>Asset Manager</a:t>
                      </a:r>
                    </a:p>
                  </a:txBody>
                  <a:tcPr marL="5943" marR="5943" marT="5943"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CA" sz="700" b="1" i="0" u="none" strike="noStrike">
                          <a:solidFill>
                            <a:srgbClr val="000000"/>
                          </a:solidFill>
                          <a:effectLst/>
                          <a:latin typeface="Calibri" panose="020F0502020204030204" pitchFamily="34" charset="0"/>
                        </a:rPr>
                        <a:t>Data/Inspection Team Lead</a:t>
                      </a:r>
                    </a:p>
                  </a:txBody>
                  <a:tcPr marL="5943" marR="5943" marT="5943"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CA" sz="700" b="1" i="0" u="none" strike="noStrike" dirty="0">
                          <a:solidFill>
                            <a:srgbClr val="000000"/>
                          </a:solidFill>
                          <a:effectLst/>
                          <a:latin typeface="Calibri" panose="020F0502020204030204" pitchFamily="34" charset="0"/>
                        </a:rPr>
                        <a:t>Manager D&amp;C</a:t>
                      </a:r>
                    </a:p>
                  </a:txBody>
                  <a:tcPr marL="5943" marR="5943" marT="5943"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CA" sz="700" b="1" i="0" u="none" strike="noStrike">
                          <a:solidFill>
                            <a:srgbClr val="000000"/>
                          </a:solidFill>
                          <a:effectLst/>
                          <a:latin typeface="Calibri" panose="020F0502020204030204" pitchFamily="34" charset="0"/>
                        </a:rPr>
                        <a:t>Superintendents, TMB</a:t>
                      </a:r>
                    </a:p>
                  </a:txBody>
                  <a:tcPr marL="5943" marR="5943" marT="5943"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CA" sz="700" b="1" i="0" u="none" strike="noStrike">
                          <a:solidFill>
                            <a:srgbClr val="000000"/>
                          </a:solidFill>
                          <a:effectLst/>
                          <a:latin typeface="Calibri" panose="020F0502020204030204" pitchFamily="34" charset="0"/>
                        </a:rPr>
                        <a:t>Manager TAMU</a:t>
                      </a:r>
                    </a:p>
                  </a:txBody>
                  <a:tcPr marL="5943" marR="5943" marT="5943"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CA" sz="700" b="1" i="0" u="none" strike="noStrike">
                          <a:solidFill>
                            <a:srgbClr val="000000"/>
                          </a:solidFill>
                          <a:effectLst/>
                          <a:latin typeface="Calibri" panose="020F0502020204030204" pitchFamily="34" charset="0"/>
                        </a:rPr>
                        <a:t>Directors (TEB,TMB,TPB)</a:t>
                      </a:r>
                    </a:p>
                  </a:txBody>
                  <a:tcPr marL="5943" marR="5943" marT="5943"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CA" sz="700" b="1" i="0" u="none" strike="noStrike">
                          <a:solidFill>
                            <a:srgbClr val="000000"/>
                          </a:solidFill>
                          <a:effectLst/>
                          <a:latin typeface="Calibri" panose="020F0502020204030204" pitchFamily="34" charset="0"/>
                        </a:rPr>
                        <a:t>GIS Team TAMU</a:t>
                      </a:r>
                    </a:p>
                  </a:txBody>
                  <a:tcPr marL="5943" marR="5943" marT="5943"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CA" sz="700" b="1" i="0" u="none" strike="noStrike">
                          <a:solidFill>
                            <a:srgbClr val="000000"/>
                          </a:solidFill>
                          <a:effectLst/>
                          <a:latin typeface="Calibri" panose="020F0502020204030204" pitchFamily="34" charset="0"/>
                        </a:rPr>
                        <a:t> </a:t>
                      </a:r>
                    </a:p>
                  </a:txBody>
                  <a:tcPr marL="5943" marR="5943" marT="5943"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CA" sz="700" b="1" i="0" u="none" strike="noStrike" dirty="0">
                          <a:solidFill>
                            <a:srgbClr val="000000"/>
                          </a:solidFill>
                          <a:effectLst/>
                          <a:latin typeface="Calibri" panose="020F0502020204030204" pitchFamily="34" charset="0"/>
                        </a:rPr>
                        <a:t>DESCRIPTION</a:t>
                      </a:r>
                    </a:p>
                  </a:txBody>
                  <a:tcPr marL="5943" marR="5943" marT="5943" marB="0" anchor="ctr">
                    <a:lnL w="635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60385542"/>
                  </a:ext>
                </a:extLst>
              </a:tr>
              <a:tr h="451680">
                <a:tc>
                  <a:txBody>
                    <a:bodyPr/>
                    <a:lstStyle/>
                    <a:p>
                      <a:pPr algn="l" fontAlgn="b"/>
                      <a:r>
                        <a:rPr lang="en-CA" sz="700" b="0" i="0" u="none" strike="noStrike">
                          <a:solidFill>
                            <a:srgbClr val="000000"/>
                          </a:solidFill>
                          <a:effectLst/>
                          <a:latin typeface="Calibri" panose="020F0502020204030204" pitchFamily="34" charset="0"/>
                        </a:rPr>
                        <a:t>Asset Management Plan (AMP)</a:t>
                      </a:r>
                    </a:p>
                  </a:txBody>
                  <a:tcPr marL="5943" marR="5943" marT="5943" marB="0" anchor="b">
                    <a:lnL w="1270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b"/>
                      <a:r>
                        <a:rPr lang="en-CA" sz="700" b="0" i="0" u="none" strike="noStrike">
                          <a:solidFill>
                            <a:srgbClr val="FFFFFF"/>
                          </a:solidFill>
                          <a:effectLst/>
                          <a:latin typeface="Calibri" panose="020F0502020204030204" pitchFamily="34" charset="0"/>
                        </a:rPr>
                        <a:t>R</a:t>
                      </a:r>
                    </a:p>
                  </a:txBody>
                  <a:tcPr marL="5943" marR="5943" marT="5943"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5B9BD5"/>
                    </a:solidFill>
                  </a:tcPr>
                </a:tc>
                <a:tc>
                  <a:txBody>
                    <a:bodyPr/>
                    <a:lstStyle/>
                    <a:p>
                      <a:pPr algn="l" fontAlgn="b"/>
                      <a:r>
                        <a:rPr lang="en-CA" sz="700" b="0" i="0" u="none" strike="noStrike" dirty="0">
                          <a:solidFill>
                            <a:srgbClr val="FFFFFF"/>
                          </a:solidFill>
                          <a:effectLst/>
                          <a:latin typeface="Calibri" panose="020F0502020204030204" pitchFamily="34" charset="0"/>
                        </a:rPr>
                        <a:t>S</a:t>
                      </a:r>
                    </a:p>
                  </a:txBody>
                  <a:tcPr marL="5943" marR="5943" marT="5943"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9BC2E6"/>
                    </a:solidFill>
                  </a:tcPr>
                </a:tc>
                <a:tc>
                  <a:txBody>
                    <a:bodyPr/>
                    <a:lstStyle/>
                    <a:p>
                      <a:pPr algn="l" fontAlgn="b"/>
                      <a:r>
                        <a:rPr lang="en-CA" sz="700" b="0" i="0" u="none" strike="noStrike" dirty="0">
                          <a:solidFill>
                            <a:srgbClr val="FFFFFF"/>
                          </a:solidFill>
                          <a:effectLst/>
                          <a:latin typeface="Calibri" panose="020F0502020204030204" pitchFamily="34" charset="0"/>
                        </a:rPr>
                        <a:t>C</a:t>
                      </a:r>
                    </a:p>
                  </a:txBody>
                  <a:tcPr marL="5943" marR="5943" marT="5943"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BDD7EE"/>
                    </a:solidFill>
                  </a:tcPr>
                </a:tc>
                <a:tc>
                  <a:txBody>
                    <a:bodyPr/>
                    <a:lstStyle/>
                    <a:p>
                      <a:pPr algn="l" fontAlgn="b"/>
                      <a:r>
                        <a:rPr lang="en-CA" sz="700" b="0" i="0" u="none" strike="noStrike">
                          <a:solidFill>
                            <a:srgbClr val="FFFFFF"/>
                          </a:solidFill>
                          <a:effectLst/>
                          <a:latin typeface="Calibri" panose="020F0502020204030204" pitchFamily="34" charset="0"/>
                        </a:rPr>
                        <a:t>C</a:t>
                      </a:r>
                    </a:p>
                  </a:txBody>
                  <a:tcPr marL="5943" marR="5943" marT="5943"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BDD7EE"/>
                    </a:solidFill>
                  </a:tcPr>
                </a:tc>
                <a:tc>
                  <a:txBody>
                    <a:bodyPr/>
                    <a:lstStyle/>
                    <a:p>
                      <a:pPr algn="l" fontAlgn="b"/>
                      <a:r>
                        <a:rPr lang="en-CA" sz="700" b="0" i="0" u="none" strike="noStrike">
                          <a:solidFill>
                            <a:srgbClr val="FFFFFF"/>
                          </a:solidFill>
                          <a:effectLst/>
                          <a:latin typeface="Calibri" panose="020F0502020204030204" pitchFamily="34" charset="0"/>
                        </a:rPr>
                        <a:t>C</a:t>
                      </a:r>
                    </a:p>
                  </a:txBody>
                  <a:tcPr marL="5943" marR="5943" marT="5943"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BDD7EE"/>
                    </a:solidFill>
                  </a:tcPr>
                </a:tc>
                <a:tc>
                  <a:txBody>
                    <a:bodyPr/>
                    <a:lstStyle/>
                    <a:p>
                      <a:pPr algn="l" fontAlgn="b"/>
                      <a:r>
                        <a:rPr lang="en-CA" sz="700" b="0" i="0" u="none" strike="noStrike">
                          <a:solidFill>
                            <a:srgbClr val="FFFFFF"/>
                          </a:solidFill>
                          <a:effectLst/>
                          <a:latin typeface="Calibri" panose="020F0502020204030204" pitchFamily="34" charset="0"/>
                        </a:rPr>
                        <a:t>A</a:t>
                      </a:r>
                    </a:p>
                  </a:txBody>
                  <a:tcPr marL="5943" marR="5943" marT="5943"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2F75B5"/>
                    </a:solidFill>
                  </a:tcPr>
                </a:tc>
                <a:tc>
                  <a:txBody>
                    <a:bodyPr/>
                    <a:lstStyle/>
                    <a:p>
                      <a:pPr algn="l" fontAlgn="b"/>
                      <a:r>
                        <a:rPr lang="en-CA" sz="700" b="0" i="0" u="none" strike="noStrike">
                          <a:solidFill>
                            <a:srgbClr val="FFFFFF"/>
                          </a:solidFill>
                          <a:effectLst/>
                          <a:latin typeface="Calibri" panose="020F0502020204030204" pitchFamily="34" charset="0"/>
                        </a:rPr>
                        <a:t>S</a:t>
                      </a:r>
                    </a:p>
                  </a:txBody>
                  <a:tcPr marL="5943" marR="5943" marT="5943"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9BC2E6"/>
                    </a:solidFill>
                  </a:tcPr>
                </a:tc>
                <a:tc>
                  <a:txBody>
                    <a:bodyPr/>
                    <a:lstStyle/>
                    <a:p>
                      <a:pPr algn="l" fontAlgn="b"/>
                      <a:r>
                        <a:rPr lang="en-CA" sz="700" b="0" i="0" u="none" strike="noStrike">
                          <a:solidFill>
                            <a:srgbClr val="FFFFFF"/>
                          </a:solidFill>
                          <a:effectLst/>
                          <a:latin typeface="Calibri" panose="020F0502020204030204" pitchFamily="34" charset="0"/>
                        </a:rPr>
                        <a:t> </a:t>
                      </a:r>
                    </a:p>
                  </a:txBody>
                  <a:tcPr marL="5943" marR="5943" marT="5943"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b"/>
                      <a:r>
                        <a:rPr lang="en-CA" sz="700" b="0" i="0" u="none" strike="noStrike">
                          <a:solidFill>
                            <a:srgbClr val="000000"/>
                          </a:solidFill>
                          <a:effectLst/>
                          <a:latin typeface="Calibri" panose="020F0502020204030204" pitchFamily="34" charset="0"/>
                        </a:rPr>
                        <a:t>Develop, implement and maintain AMP which includes lifecycle strategies, roles and responsibilities, decision models, KPI's, etc.  Short Term and long term investment plans </a:t>
                      </a:r>
                      <a:br>
                        <a:rPr lang="en-CA" sz="700" b="0" i="0" u="none" strike="noStrike">
                          <a:solidFill>
                            <a:srgbClr val="000000"/>
                          </a:solidFill>
                          <a:effectLst/>
                          <a:latin typeface="Calibri" panose="020F0502020204030204" pitchFamily="34" charset="0"/>
                        </a:rPr>
                      </a:br>
                      <a:endParaRPr lang="en-CA" sz="700" b="0" i="0" u="none" strike="noStrike">
                        <a:solidFill>
                          <a:srgbClr val="000000"/>
                        </a:solidFill>
                        <a:effectLst/>
                        <a:latin typeface="Calibri" panose="020F0502020204030204" pitchFamily="34" charset="0"/>
                      </a:endParaRPr>
                    </a:p>
                  </a:txBody>
                  <a:tcPr marL="5943" marR="5943" marT="5943" marB="0" anchor="b">
                    <a:lnL w="635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222202705"/>
                  </a:ext>
                </a:extLst>
              </a:tr>
              <a:tr h="372256">
                <a:tc>
                  <a:txBody>
                    <a:bodyPr/>
                    <a:lstStyle/>
                    <a:p>
                      <a:pPr algn="l" fontAlgn="b"/>
                      <a:r>
                        <a:rPr lang="en-CA" sz="700" b="0" i="0" u="none" strike="noStrike">
                          <a:solidFill>
                            <a:srgbClr val="000000"/>
                          </a:solidFill>
                          <a:effectLst/>
                          <a:latin typeface="Calibri" panose="020F0502020204030204" pitchFamily="34" charset="0"/>
                        </a:rPr>
                        <a:t>Asset Class Levels of Service (LoS)</a:t>
                      </a:r>
                    </a:p>
                  </a:txBody>
                  <a:tcPr marL="5943" marR="5943" marT="5943" marB="0" anchor="b">
                    <a:lnL w="1270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b"/>
                      <a:r>
                        <a:rPr lang="en-CA" sz="700" b="0" i="0" u="none" strike="noStrike">
                          <a:solidFill>
                            <a:srgbClr val="FFFFFF"/>
                          </a:solidFill>
                          <a:effectLst/>
                          <a:latin typeface="Calibri" panose="020F0502020204030204" pitchFamily="34" charset="0"/>
                        </a:rPr>
                        <a:t>R</a:t>
                      </a:r>
                    </a:p>
                  </a:txBody>
                  <a:tcPr marL="5943" marR="5943" marT="5943"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5B9BD5"/>
                    </a:solidFill>
                  </a:tcPr>
                </a:tc>
                <a:tc>
                  <a:txBody>
                    <a:bodyPr/>
                    <a:lstStyle/>
                    <a:p>
                      <a:pPr algn="l" fontAlgn="b"/>
                      <a:r>
                        <a:rPr lang="en-CA" sz="700" b="0" i="0" u="none" strike="noStrike" dirty="0">
                          <a:solidFill>
                            <a:srgbClr val="FFFFFF"/>
                          </a:solidFill>
                          <a:effectLst/>
                          <a:latin typeface="Calibri" panose="020F0502020204030204" pitchFamily="34" charset="0"/>
                        </a:rPr>
                        <a:t>C</a:t>
                      </a:r>
                    </a:p>
                  </a:txBody>
                  <a:tcPr marL="5943" marR="5943" marT="5943"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BDD7EE"/>
                    </a:solidFill>
                  </a:tcPr>
                </a:tc>
                <a:tc>
                  <a:txBody>
                    <a:bodyPr/>
                    <a:lstStyle/>
                    <a:p>
                      <a:pPr algn="l" fontAlgn="b"/>
                      <a:r>
                        <a:rPr lang="en-CA" sz="700" b="0" i="0" u="none" strike="noStrike">
                          <a:solidFill>
                            <a:srgbClr val="FFFFFF"/>
                          </a:solidFill>
                          <a:effectLst/>
                          <a:latin typeface="Calibri" panose="020F0502020204030204" pitchFamily="34" charset="0"/>
                        </a:rPr>
                        <a:t>C</a:t>
                      </a:r>
                    </a:p>
                  </a:txBody>
                  <a:tcPr marL="5943" marR="5943" marT="5943"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BDD7EE"/>
                    </a:solidFill>
                  </a:tcPr>
                </a:tc>
                <a:tc>
                  <a:txBody>
                    <a:bodyPr/>
                    <a:lstStyle/>
                    <a:p>
                      <a:pPr algn="l" fontAlgn="b"/>
                      <a:r>
                        <a:rPr lang="en-CA" sz="700" b="0" i="0" u="none" strike="noStrike">
                          <a:solidFill>
                            <a:srgbClr val="FFFFFF"/>
                          </a:solidFill>
                          <a:effectLst/>
                          <a:latin typeface="Calibri" panose="020F0502020204030204" pitchFamily="34" charset="0"/>
                        </a:rPr>
                        <a:t>C</a:t>
                      </a:r>
                    </a:p>
                  </a:txBody>
                  <a:tcPr marL="5943" marR="5943" marT="5943"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BDD7EE"/>
                    </a:solidFill>
                  </a:tcPr>
                </a:tc>
                <a:tc>
                  <a:txBody>
                    <a:bodyPr/>
                    <a:lstStyle/>
                    <a:p>
                      <a:pPr algn="l" fontAlgn="b"/>
                      <a:r>
                        <a:rPr lang="en-CA" sz="700" b="0" i="0" u="none" strike="noStrike">
                          <a:solidFill>
                            <a:srgbClr val="FFFFFF"/>
                          </a:solidFill>
                          <a:effectLst/>
                          <a:latin typeface="Calibri" panose="020F0502020204030204" pitchFamily="34" charset="0"/>
                        </a:rPr>
                        <a:t>C</a:t>
                      </a:r>
                    </a:p>
                  </a:txBody>
                  <a:tcPr marL="5943" marR="5943" marT="5943"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BDD7EE"/>
                    </a:solidFill>
                  </a:tcPr>
                </a:tc>
                <a:tc>
                  <a:txBody>
                    <a:bodyPr/>
                    <a:lstStyle/>
                    <a:p>
                      <a:pPr algn="l" fontAlgn="b"/>
                      <a:r>
                        <a:rPr lang="en-CA" sz="700" b="0" i="0" u="none" strike="noStrike">
                          <a:solidFill>
                            <a:srgbClr val="FFFFFF"/>
                          </a:solidFill>
                          <a:effectLst/>
                          <a:latin typeface="Calibri" panose="020F0502020204030204" pitchFamily="34" charset="0"/>
                        </a:rPr>
                        <a:t>A</a:t>
                      </a:r>
                    </a:p>
                  </a:txBody>
                  <a:tcPr marL="5943" marR="5943" marT="5943"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2F75B5"/>
                    </a:solidFill>
                  </a:tcPr>
                </a:tc>
                <a:tc>
                  <a:txBody>
                    <a:bodyPr/>
                    <a:lstStyle/>
                    <a:p>
                      <a:pPr algn="l" fontAlgn="b"/>
                      <a:r>
                        <a:rPr lang="en-CA" sz="700" b="0" i="0" u="none" strike="noStrike">
                          <a:solidFill>
                            <a:srgbClr val="FFFFFF"/>
                          </a:solidFill>
                          <a:effectLst/>
                          <a:latin typeface="Calibri" panose="020F0502020204030204" pitchFamily="34" charset="0"/>
                        </a:rPr>
                        <a:t>I</a:t>
                      </a:r>
                    </a:p>
                  </a:txBody>
                  <a:tcPr marL="5943" marR="5943" marT="5943"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DEBF7"/>
                    </a:solidFill>
                  </a:tcPr>
                </a:tc>
                <a:tc>
                  <a:txBody>
                    <a:bodyPr/>
                    <a:lstStyle/>
                    <a:p>
                      <a:pPr algn="l" fontAlgn="b"/>
                      <a:r>
                        <a:rPr lang="en-CA" sz="700" b="0" i="0" u="none" strike="noStrike">
                          <a:solidFill>
                            <a:srgbClr val="FFFFFF"/>
                          </a:solidFill>
                          <a:effectLst/>
                          <a:latin typeface="Calibri" panose="020F0502020204030204" pitchFamily="34" charset="0"/>
                        </a:rPr>
                        <a:t> </a:t>
                      </a:r>
                    </a:p>
                  </a:txBody>
                  <a:tcPr marL="5943" marR="5943" marT="5943"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b"/>
                      <a:r>
                        <a:rPr lang="en-CA" sz="700" b="0" i="0" u="none" strike="noStrike">
                          <a:solidFill>
                            <a:srgbClr val="000000"/>
                          </a:solidFill>
                          <a:effectLst/>
                          <a:latin typeface="Calibri" panose="020F0502020204030204" pitchFamily="34" charset="0"/>
                        </a:rPr>
                        <a:t>Develop and implement  program specific LoS and identify key performance indicators and KPI targets by functional classification.   </a:t>
                      </a:r>
                      <a:br>
                        <a:rPr lang="en-CA" sz="700" b="0" i="0" u="none" strike="noStrike">
                          <a:solidFill>
                            <a:srgbClr val="000000"/>
                          </a:solidFill>
                          <a:effectLst/>
                          <a:latin typeface="Calibri" panose="020F0502020204030204" pitchFamily="34" charset="0"/>
                        </a:rPr>
                      </a:br>
                      <a:endParaRPr lang="en-CA" sz="700" b="0" i="0" u="none" strike="noStrike">
                        <a:solidFill>
                          <a:srgbClr val="000000"/>
                        </a:solidFill>
                        <a:effectLst/>
                        <a:latin typeface="Calibri" panose="020F0502020204030204" pitchFamily="34" charset="0"/>
                      </a:endParaRPr>
                    </a:p>
                  </a:txBody>
                  <a:tcPr marL="5943" marR="5943" marT="5943" marB="0" anchor="b">
                    <a:lnL w="635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581797087"/>
                  </a:ext>
                </a:extLst>
              </a:tr>
              <a:tr h="124085">
                <a:tc>
                  <a:txBody>
                    <a:bodyPr/>
                    <a:lstStyle/>
                    <a:p>
                      <a:pPr algn="l" fontAlgn="b"/>
                      <a:r>
                        <a:rPr lang="en-CA" sz="700" b="0" i="0" u="none" strike="noStrike">
                          <a:solidFill>
                            <a:srgbClr val="000000"/>
                          </a:solidFill>
                          <a:effectLst/>
                          <a:latin typeface="Calibri" panose="020F0502020204030204" pitchFamily="34" charset="0"/>
                        </a:rPr>
                        <a:t>Data Management Plan</a:t>
                      </a:r>
                    </a:p>
                  </a:txBody>
                  <a:tcPr marL="5943" marR="5943" marT="5943" marB="0" anchor="b">
                    <a:lnL w="1270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b"/>
                      <a:r>
                        <a:rPr lang="en-CA" sz="700" b="0" i="0" u="none" strike="noStrike">
                          <a:solidFill>
                            <a:srgbClr val="FFFFFF"/>
                          </a:solidFill>
                          <a:effectLst/>
                          <a:latin typeface="Calibri" panose="020F0502020204030204" pitchFamily="34" charset="0"/>
                        </a:rPr>
                        <a:t>A</a:t>
                      </a:r>
                    </a:p>
                  </a:txBody>
                  <a:tcPr marL="5943" marR="5943" marT="5943"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2F75B5"/>
                    </a:solidFill>
                  </a:tcPr>
                </a:tc>
                <a:tc>
                  <a:txBody>
                    <a:bodyPr/>
                    <a:lstStyle/>
                    <a:p>
                      <a:pPr algn="l" fontAlgn="b"/>
                      <a:r>
                        <a:rPr lang="en-CA" sz="700" b="0" i="0" u="none" strike="noStrike">
                          <a:solidFill>
                            <a:srgbClr val="FFFFFF"/>
                          </a:solidFill>
                          <a:effectLst/>
                          <a:latin typeface="Calibri" panose="020F0502020204030204" pitchFamily="34" charset="0"/>
                        </a:rPr>
                        <a:t>R</a:t>
                      </a:r>
                    </a:p>
                  </a:txBody>
                  <a:tcPr marL="5943" marR="5943" marT="5943"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5B9BD5"/>
                    </a:solidFill>
                  </a:tcPr>
                </a:tc>
                <a:tc>
                  <a:txBody>
                    <a:bodyPr/>
                    <a:lstStyle/>
                    <a:p>
                      <a:pPr algn="l" fontAlgn="b"/>
                      <a:r>
                        <a:rPr lang="en-CA" sz="700" b="0" i="0" u="none" strike="noStrike">
                          <a:solidFill>
                            <a:srgbClr val="FFFFFF"/>
                          </a:solidFill>
                          <a:effectLst/>
                          <a:latin typeface="Calibri" panose="020F0502020204030204" pitchFamily="34" charset="0"/>
                        </a:rPr>
                        <a:t>I</a:t>
                      </a:r>
                    </a:p>
                  </a:txBody>
                  <a:tcPr marL="5943" marR="5943" marT="5943"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DEBF7"/>
                    </a:solidFill>
                  </a:tcPr>
                </a:tc>
                <a:tc>
                  <a:txBody>
                    <a:bodyPr/>
                    <a:lstStyle/>
                    <a:p>
                      <a:pPr algn="l" fontAlgn="b"/>
                      <a:r>
                        <a:rPr lang="en-CA" sz="700" b="0" i="0" u="none" strike="noStrike">
                          <a:solidFill>
                            <a:srgbClr val="FFFFFF"/>
                          </a:solidFill>
                          <a:effectLst/>
                          <a:latin typeface="Calibri" panose="020F0502020204030204" pitchFamily="34" charset="0"/>
                        </a:rPr>
                        <a:t>I</a:t>
                      </a:r>
                    </a:p>
                  </a:txBody>
                  <a:tcPr marL="5943" marR="5943" marT="5943"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DEBF7"/>
                    </a:solidFill>
                  </a:tcPr>
                </a:tc>
                <a:tc>
                  <a:txBody>
                    <a:bodyPr/>
                    <a:lstStyle/>
                    <a:p>
                      <a:pPr algn="l" fontAlgn="b"/>
                      <a:r>
                        <a:rPr lang="en-CA" sz="700" b="0" i="0" u="none" strike="noStrike">
                          <a:solidFill>
                            <a:srgbClr val="FFFFFF"/>
                          </a:solidFill>
                          <a:effectLst/>
                          <a:latin typeface="Calibri" panose="020F0502020204030204" pitchFamily="34" charset="0"/>
                        </a:rPr>
                        <a:t>C</a:t>
                      </a:r>
                    </a:p>
                  </a:txBody>
                  <a:tcPr marL="5943" marR="5943" marT="5943"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BDD7EE"/>
                    </a:solidFill>
                  </a:tcPr>
                </a:tc>
                <a:tc>
                  <a:txBody>
                    <a:bodyPr/>
                    <a:lstStyle/>
                    <a:p>
                      <a:pPr algn="l" fontAlgn="b"/>
                      <a:r>
                        <a:rPr lang="en-CA" sz="700" b="0" i="0" u="none" strike="noStrike">
                          <a:solidFill>
                            <a:srgbClr val="FFFFFF"/>
                          </a:solidFill>
                          <a:effectLst/>
                          <a:latin typeface="Calibri" panose="020F0502020204030204" pitchFamily="34" charset="0"/>
                        </a:rPr>
                        <a:t>I</a:t>
                      </a:r>
                    </a:p>
                  </a:txBody>
                  <a:tcPr marL="5943" marR="5943" marT="5943"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DEBF7"/>
                    </a:solidFill>
                  </a:tcPr>
                </a:tc>
                <a:tc>
                  <a:txBody>
                    <a:bodyPr/>
                    <a:lstStyle/>
                    <a:p>
                      <a:pPr algn="l" fontAlgn="b"/>
                      <a:r>
                        <a:rPr lang="en-CA" sz="700" b="0" i="0" u="none" strike="noStrike">
                          <a:solidFill>
                            <a:srgbClr val="FFFFFF"/>
                          </a:solidFill>
                          <a:effectLst/>
                          <a:latin typeface="Calibri" panose="020F0502020204030204" pitchFamily="34" charset="0"/>
                        </a:rPr>
                        <a:t>S</a:t>
                      </a:r>
                    </a:p>
                  </a:txBody>
                  <a:tcPr marL="5943" marR="5943" marT="5943"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9BC2E6"/>
                    </a:solidFill>
                  </a:tcPr>
                </a:tc>
                <a:tc>
                  <a:txBody>
                    <a:bodyPr/>
                    <a:lstStyle/>
                    <a:p>
                      <a:pPr algn="l" fontAlgn="b"/>
                      <a:r>
                        <a:rPr lang="en-CA" sz="700" b="0" i="0" u="none" strike="noStrike">
                          <a:solidFill>
                            <a:srgbClr val="FFFFFF"/>
                          </a:solidFill>
                          <a:effectLst/>
                          <a:latin typeface="Calibri" panose="020F0502020204030204" pitchFamily="34" charset="0"/>
                        </a:rPr>
                        <a:t> </a:t>
                      </a:r>
                    </a:p>
                  </a:txBody>
                  <a:tcPr marL="5943" marR="5943" marT="5943"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b"/>
                      <a:r>
                        <a:rPr lang="en-CA" sz="700" b="0" i="0" u="none" strike="noStrike">
                          <a:solidFill>
                            <a:srgbClr val="000000"/>
                          </a:solidFill>
                          <a:effectLst/>
                          <a:latin typeface="Calibri" panose="020F0502020204030204" pitchFamily="34" charset="0"/>
                        </a:rPr>
                        <a:t>Develop and maintain the data management model which includes….</a:t>
                      </a:r>
                    </a:p>
                  </a:txBody>
                  <a:tcPr marL="5943" marR="5943" marT="5943" marB="0" anchor="b">
                    <a:lnL w="635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1920550104"/>
                  </a:ext>
                </a:extLst>
              </a:tr>
              <a:tr h="620426">
                <a:tc>
                  <a:txBody>
                    <a:bodyPr/>
                    <a:lstStyle/>
                    <a:p>
                      <a:pPr algn="l" fontAlgn="b"/>
                      <a:r>
                        <a:rPr lang="en-CA" sz="700" b="0" i="0" u="none" strike="noStrike">
                          <a:solidFill>
                            <a:srgbClr val="000000"/>
                          </a:solidFill>
                          <a:effectLst/>
                          <a:latin typeface="Calibri" panose="020F0502020204030204" pitchFamily="34" charset="0"/>
                        </a:rPr>
                        <a:t>Performance Monitoring &amp; Reporting </a:t>
                      </a:r>
                    </a:p>
                  </a:txBody>
                  <a:tcPr marL="5943" marR="5943" marT="5943" marB="0" anchor="b">
                    <a:lnL w="1270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b"/>
                      <a:r>
                        <a:rPr lang="en-CA" sz="700" b="0" i="0" u="none" strike="noStrike">
                          <a:solidFill>
                            <a:srgbClr val="FFFFFF"/>
                          </a:solidFill>
                          <a:effectLst/>
                          <a:latin typeface="Calibri" panose="020F0502020204030204" pitchFamily="34" charset="0"/>
                        </a:rPr>
                        <a:t>R</a:t>
                      </a:r>
                    </a:p>
                  </a:txBody>
                  <a:tcPr marL="5943" marR="5943" marT="5943"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5B9BD5"/>
                    </a:solidFill>
                  </a:tcPr>
                </a:tc>
                <a:tc>
                  <a:txBody>
                    <a:bodyPr/>
                    <a:lstStyle/>
                    <a:p>
                      <a:pPr algn="l" fontAlgn="b"/>
                      <a:r>
                        <a:rPr lang="en-CA" sz="700" b="0" i="0" u="none" strike="noStrike">
                          <a:solidFill>
                            <a:srgbClr val="FFFFFF"/>
                          </a:solidFill>
                          <a:effectLst/>
                          <a:latin typeface="Calibri" panose="020F0502020204030204" pitchFamily="34" charset="0"/>
                        </a:rPr>
                        <a:t>S</a:t>
                      </a:r>
                    </a:p>
                  </a:txBody>
                  <a:tcPr marL="5943" marR="5943" marT="5943"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9BC2E6"/>
                    </a:solidFill>
                  </a:tcPr>
                </a:tc>
                <a:tc>
                  <a:txBody>
                    <a:bodyPr/>
                    <a:lstStyle/>
                    <a:p>
                      <a:pPr algn="l" fontAlgn="b"/>
                      <a:r>
                        <a:rPr lang="en-CA" sz="700" b="0" i="0" u="none" strike="noStrike">
                          <a:solidFill>
                            <a:srgbClr val="FFFFFF"/>
                          </a:solidFill>
                          <a:effectLst/>
                          <a:latin typeface="Calibri" panose="020F0502020204030204" pitchFamily="34" charset="0"/>
                        </a:rPr>
                        <a:t>S</a:t>
                      </a:r>
                    </a:p>
                  </a:txBody>
                  <a:tcPr marL="5943" marR="5943" marT="5943"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9BC2E6"/>
                    </a:solidFill>
                  </a:tcPr>
                </a:tc>
                <a:tc>
                  <a:txBody>
                    <a:bodyPr/>
                    <a:lstStyle/>
                    <a:p>
                      <a:pPr algn="l" fontAlgn="b"/>
                      <a:r>
                        <a:rPr lang="en-CA" sz="700" b="0" i="0" u="none" strike="noStrike">
                          <a:solidFill>
                            <a:srgbClr val="FFFFFF"/>
                          </a:solidFill>
                          <a:effectLst/>
                          <a:latin typeface="Calibri" panose="020F0502020204030204" pitchFamily="34" charset="0"/>
                        </a:rPr>
                        <a:t>I</a:t>
                      </a:r>
                    </a:p>
                  </a:txBody>
                  <a:tcPr marL="5943" marR="5943" marT="5943"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DEBF7"/>
                    </a:solidFill>
                  </a:tcPr>
                </a:tc>
                <a:tc>
                  <a:txBody>
                    <a:bodyPr/>
                    <a:lstStyle/>
                    <a:p>
                      <a:pPr algn="l" fontAlgn="b"/>
                      <a:r>
                        <a:rPr lang="en-CA" sz="700" b="0" i="0" u="none" strike="noStrike">
                          <a:solidFill>
                            <a:srgbClr val="FFFFFF"/>
                          </a:solidFill>
                          <a:effectLst/>
                          <a:latin typeface="Calibri" panose="020F0502020204030204" pitchFamily="34" charset="0"/>
                        </a:rPr>
                        <a:t>A</a:t>
                      </a:r>
                    </a:p>
                  </a:txBody>
                  <a:tcPr marL="5943" marR="5943" marT="5943"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2F75B5"/>
                    </a:solidFill>
                  </a:tcPr>
                </a:tc>
                <a:tc>
                  <a:txBody>
                    <a:bodyPr/>
                    <a:lstStyle/>
                    <a:p>
                      <a:pPr algn="l" fontAlgn="b"/>
                      <a:r>
                        <a:rPr lang="en-CA" sz="700" b="0" i="0" u="none" strike="noStrike">
                          <a:solidFill>
                            <a:srgbClr val="FFFFFF"/>
                          </a:solidFill>
                          <a:effectLst/>
                          <a:latin typeface="Calibri" panose="020F0502020204030204" pitchFamily="34" charset="0"/>
                        </a:rPr>
                        <a:t>I</a:t>
                      </a:r>
                    </a:p>
                  </a:txBody>
                  <a:tcPr marL="5943" marR="5943" marT="5943"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DEBF7"/>
                    </a:solidFill>
                  </a:tcPr>
                </a:tc>
                <a:tc>
                  <a:txBody>
                    <a:bodyPr/>
                    <a:lstStyle/>
                    <a:p>
                      <a:pPr algn="l" fontAlgn="b"/>
                      <a:r>
                        <a:rPr lang="en-CA" sz="700" b="0" i="0" u="none" strike="noStrike">
                          <a:solidFill>
                            <a:srgbClr val="FFFFFF"/>
                          </a:solidFill>
                          <a:effectLst/>
                          <a:latin typeface="Calibri" panose="020F0502020204030204" pitchFamily="34" charset="0"/>
                        </a:rPr>
                        <a:t>I</a:t>
                      </a:r>
                    </a:p>
                  </a:txBody>
                  <a:tcPr marL="5943" marR="5943" marT="5943"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DEBF7"/>
                    </a:solidFill>
                  </a:tcPr>
                </a:tc>
                <a:tc>
                  <a:txBody>
                    <a:bodyPr/>
                    <a:lstStyle/>
                    <a:p>
                      <a:pPr algn="l" fontAlgn="b"/>
                      <a:r>
                        <a:rPr lang="en-CA" sz="700" b="0" i="0" u="none" strike="noStrike">
                          <a:solidFill>
                            <a:srgbClr val="FFFFFF"/>
                          </a:solidFill>
                          <a:effectLst/>
                          <a:latin typeface="Calibri" panose="020F0502020204030204" pitchFamily="34" charset="0"/>
                        </a:rPr>
                        <a:t> </a:t>
                      </a:r>
                    </a:p>
                  </a:txBody>
                  <a:tcPr marL="5943" marR="5943" marT="5943"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b"/>
                      <a:r>
                        <a:rPr lang="en-CA" sz="700" b="0" i="0" u="none" strike="noStrike" dirty="0">
                          <a:solidFill>
                            <a:srgbClr val="000000"/>
                          </a:solidFill>
                          <a:effectLst/>
                          <a:latin typeface="Calibri" panose="020F0502020204030204" pitchFamily="34" charset="0"/>
                        </a:rPr>
                        <a:t>Aggregate collected data &amp; information and analyze to understand holistic and wider trends that might be occurring.</a:t>
                      </a:r>
                      <a:br>
                        <a:rPr lang="en-CA" sz="700" b="0" i="0" u="none" strike="noStrike" dirty="0">
                          <a:solidFill>
                            <a:srgbClr val="000000"/>
                          </a:solidFill>
                          <a:effectLst/>
                          <a:latin typeface="Calibri" panose="020F0502020204030204" pitchFamily="34" charset="0"/>
                        </a:rPr>
                      </a:br>
                      <a:r>
                        <a:rPr lang="en-CA" sz="700" b="0" i="0" u="none" strike="noStrike" dirty="0">
                          <a:solidFill>
                            <a:srgbClr val="000000"/>
                          </a:solidFill>
                          <a:effectLst/>
                          <a:latin typeface="Calibri" panose="020F0502020204030204" pitchFamily="34" charset="0"/>
                        </a:rPr>
                        <a:t>Audit capital delivery of the annual program in accordance with technical specification and </a:t>
                      </a:r>
                      <a:r>
                        <a:rPr lang="en-CA" sz="700" b="0" i="0" u="none" strike="noStrike" dirty="0" err="1">
                          <a:solidFill>
                            <a:srgbClr val="000000"/>
                          </a:solidFill>
                          <a:effectLst/>
                          <a:latin typeface="Calibri" panose="020F0502020204030204" pitchFamily="34" charset="0"/>
                        </a:rPr>
                        <a:t>LoS</a:t>
                      </a:r>
                      <a:r>
                        <a:rPr lang="en-CA" sz="700" b="0" i="0" u="none" strike="noStrike" dirty="0">
                          <a:solidFill>
                            <a:srgbClr val="000000"/>
                          </a:solidFill>
                          <a:effectLst/>
                          <a:latin typeface="Calibri" panose="020F0502020204030204" pitchFamily="34" charset="0"/>
                        </a:rPr>
                        <a:t> standards to ensure the asset is meeting the required standards.  </a:t>
                      </a:r>
                    </a:p>
                  </a:txBody>
                  <a:tcPr marL="5943" marR="5943" marT="5943" marB="0" anchor="b">
                    <a:lnL w="635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1896486186"/>
                  </a:ext>
                </a:extLst>
              </a:tr>
              <a:tr h="620426">
                <a:tc>
                  <a:txBody>
                    <a:bodyPr/>
                    <a:lstStyle/>
                    <a:p>
                      <a:pPr algn="l" fontAlgn="b"/>
                      <a:r>
                        <a:rPr lang="en-CA" sz="700" b="0" i="0" u="none" strike="noStrike">
                          <a:solidFill>
                            <a:srgbClr val="000000"/>
                          </a:solidFill>
                          <a:effectLst/>
                          <a:latin typeface="Calibri" panose="020F0502020204030204" pitchFamily="34" charset="0"/>
                        </a:rPr>
                        <a:t>Asset Managemnet Tools and Process Provision</a:t>
                      </a:r>
                    </a:p>
                  </a:txBody>
                  <a:tcPr marL="5943" marR="5943" marT="5943" marB="0" anchor="b">
                    <a:lnL w="1270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b"/>
                      <a:r>
                        <a:rPr lang="en-CA" sz="700" b="0" i="0" u="none" strike="noStrike">
                          <a:solidFill>
                            <a:srgbClr val="FFFFFF"/>
                          </a:solidFill>
                          <a:effectLst/>
                          <a:latin typeface="Calibri" panose="020F0502020204030204" pitchFamily="34" charset="0"/>
                        </a:rPr>
                        <a:t>R</a:t>
                      </a:r>
                    </a:p>
                  </a:txBody>
                  <a:tcPr marL="5943" marR="5943" marT="5943"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5B9BD5"/>
                    </a:solidFill>
                  </a:tcPr>
                </a:tc>
                <a:tc>
                  <a:txBody>
                    <a:bodyPr/>
                    <a:lstStyle/>
                    <a:p>
                      <a:pPr algn="l" fontAlgn="b"/>
                      <a:r>
                        <a:rPr lang="en-CA" sz="700" b="0" i="0" u="none" strike="noStrike">
                          <a:solidFill>
                            <a:srgbClr val="FFFFFF"/>
                          </a:solidFill>
                          <a:effectLst/>
                          <a:latin typeface="Calibri" panose="020F0502020204030204" pitchFamily="34" charset="0"/>
                        </a:rPr>
                        <a:t>C</a:t>
                      </a:r>
                    </a:p>
                  </a:txBody>
                  <a:tcPr marL="5943" marR="5943" marT="5943"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BDD7EE"/>
                    </a:solidFill>
                  </a:tcPr>
                </a:tc>
                <a:tc>
                  <a:txBody>
                    <a:bodyPr/>
                    <a:lstStyle/>
                    <a:p>
                      <a:pPr algn="l" fontAlgn="b"/>
                      <a:r>
                        <a:rPr lang="en-CA" sz="700" b="0" i="0" u="none" strike="noStrike">
                          <a:solidFill>
                            <a:srgbClr val="FFFFFF"/>
                          </a:solidFill>
                          <a:effectLst/>
                          <a:latin typeface="Calibri" panose="020F0502020204030204" pitchFamily="34" charset="0"/>
                        </a:rPr>
                        <a:t>I</a:t>
                      </a:r>
                    </a:p>
                  </a:txBody>
                  <a:tcPr marL="5943" marR="5943" marT="5943"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DEBF7"/>
                    </a:solidFill>
                  </a:tcPr>
                </a:tc>
                <a:tc>
                  <a:txBody>
                    <a:bodyPr/>
                    <a:lstStyle/>
                    <a:p>
                      <a:pPr algn="l" fontAlgn="b"/>
                      <a:r>
                        <a:rPr lang="en-CA" sz="700" b="0" i="0" u="none" strike="noStrike">
                          <a:solidFill>
                            <a:srgbClr val="FFFFFF"/>
                          </a:solidFill>
                          <a:effectLst/>
                          <a:latin typeface="Calibri" panose="020F0502020204030204" pitchFamily="34" charset="0"/>
                        </a:rPr>
                        <a:t>I</a:t>
                      </a:r>
                    </a:p>
                  </a:txBody>
                  <a:tcPr marL="5943" marR="5943" marT="5943"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DEBF7"/>
                    </a:solidFill>
                  </a:tcPr>
                </a:tc>
                <a:tc>
                  <a:txBody>
                    <a:bodyPr/>
                    <a:lstStyle/>
                    <a:p>
                      <a:pPr algn="l" fontAlgn="b"/>
                      <a:r>
                        <a:rPr lang="en-CA" sz="700" b="0" i="0" u="none" strike="noStrike">
                          <a:solidFill>
                            <a:srgbClr val="FFFFFF"/>
                          </a:solidFill>
                          <a:effectLst/>
                          <a:latin typeface="Calibri" panose="020F0502020204030204" pitchFamily="34" charset="0"/>
                        </a:rPr>
                        <a:t>A</a:t>
                      </a:r>
                    </a:p>
                  </a:txBody>
                  <a:tcPr marL="5943" marR="5943" marT="5943"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2F75B5"/>
                    </a:solidFill>
                  </a:tcPr>
                </a:tc>
                <a:tc>
                  <a:txBody>
                    <a:bodyPr/>
                    <a:lstStyle/>
                    <a:p>
                      <a:pPr algn="l" fontAlgn="b"/>
                      <a:r>
                        <a:rPr lang="en-CA" sz="700" b="0" i="0" u="none" strike="noStrike">
                          <a:solidFill>
                            <a:srgbClr val="FFFFFF"/>
                          </a:solidFill>
                          <a:effectLst/>
                          <a:latin typeface="Calibri" panose="020F0502020204030204" pitchFamily="34" charset="0"/>
                        </a:rPr>
                        <a:t>I</a:t>
                      </a:r>
                    </a:p>
                  </a:txBody>
                  <a:tcPr marL="5943" marR="5943" marT="5943"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DEBF7"/>
                    </a:solidFill>
                  </a:tcPr>
                </a:tc>
                <a:tc>
                  <a:txBody>
                    <a:bodyPr/>
                    <a:lstStyle/>
                    <a:p>
                      <a:pPr algn="l" fontAlgn="b"/>
                      <a:r>
                        <a:rPr lang="en-CA" sz="700" b="0" i="0" u="none" strike="noStrike">
                          <a:solidFill>
                            <a:srgbClr val="FFFFFF"/>
                          </a:solidFill>
                          <a:effectLst/>
                          <a:latin typeface="Calibri" panose="020F0502020204030204" pitchFamily="34" charset="0"/>
                        </a:rPr>
                        <a:t>C</a:t>
                      </a:r>
                    </a:p>
                  </a:txBody>
                  <a:tcPr marL="5943" marR="5943" marT="5943"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BDD7EE"/>
                    </a:solidFill>
                  </a:tcPr>
                </a:tc>
                <a:tc>
                  <a:txBody>
                    <a:bodyPr/>
                    <a:lstStyle/>
                    <a:p>
                      <a:pPr algn="l" fontAlgn="b"/>
                      <a:r>
                        <a:rPr lang="en-CA" sz="700" b="0" i="0" u="none" strike="noStrike">
                          <a:solidFill>
                            <a:srgbClr val="FFFFFF"/>
                          </a:solidFill>
                          <a:effectLst/>
                          <a:latin typeface="Calibri" panose="020F0502020204030204" pitchFamily="34" charset="0"/>
                        </a:rPr>
                        <a:t> </a:t>
                      </a:r>
                    </a:p>
                  </a:txBody>
                  <a:tcPr marL="5943" marR="5943" marT="5943"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b"/>
                      <a:r>
                        <a:rPr lang="en-CA" sz="700" b="0" i="0" u="none" strike="noStrike">
                          <a:solidFill>
                            <a:srgbClr val="000000"/>
                          </a:solidFill>
                          <a:effectLst/>
                          <a:latin typeface="Calibri" panose="020F0502020204030204" pitchFamily="34" charset="0"/>
                        </a:rPr>
                        <a:t>Identify and implement management tools that provide overarching insights into how well the  AMP is being delivered to the division. </a:t>
                      </a:r>
                      <a:br>
                        <a:rPr lang="en-CA" sz="700" b="0" i="0" u="none" strike="noStrike">
                          <a:solidFill>
                            <a:srgbClr val="000000"/>
                          </a:solidFill>
                          <a:effectLst/>
                          <a:latin typeface="Calibri" panose="020F0502020204030204" pitchFamily="34" charset="0"/>
                        </a:rPr>
                      </a:br>
                      <a:r>
                        <a:rPr lang="en-CA" sz="700" b="0" i="0" u="none" strike="noStrike">
                          <a:solidFill>
                            <a:srgbClr val="000000"/>
                          </a:solidFill>
                          <a:effectLst/>
                          <a:latin typeface="Calibri" panose="020F0502020204030204" pitchFamily="34" charset="0"/>
                        </a:rPr>
                        <a:t>Identify and implement tools and processes that target asset management planning such condition assessment databases, inventory databases,  data collection specifications and technology, KPI's, etc.</a:t>
                      </a:r>
                    </a:p>
                  </a:txBody>
                  <a:tcPr marL="5943" marR="5943" marT="5943" marB="0" anchor="b">
                    <a:lnL w="635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2906895007"/>
                  </a:ext>
                </a:extLst>
              </a:tr>
              <a:tr h="502545">
                <a:tc>
                  <a:txBody>
                    <a:bodyPr/>
                    <a:lstStyle/>
                    <a:p>
                      <a:pPr algn="l" fontAlgn="b"/>
                      <a:r>
                        <a:rPr lang="en-CA" sz="700" b="0" i="0" u="none" strike="noStrike" dirty="0">
                          <a:solidFill>
                            <a:srgbClr val="000000"/>
                          </a:solidFill>
                          <a:effectLst/>
                          <a:latin typeface="Calibri" panose="020F0502020204030204" pitchFamily="34" charset="0"/>
                        </a:rPr>
                        <a:t>Annual Capital &amp; Maintenance Plans</a:t>
                      </a:r>
                    </a:p>
                  </a:txBody>
                  <a:tcPr marL="5943" marR="5943" marT="5943" marB="0" anchor="b">
                    <a:lnL w="1270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b"/>
                      <a:r>
                        <a:rPr lang="en-CA" sz="700" b="0" i="0" u="none" strike="noStrike">
                          <a:solidFill>
                            <a:srgbClr val="FFFFFF"/>
                          </a:solidFill>
                          <a:effectLst/>
                          <a:latin typeface="Calibri" panose="020F0502020204030204" pitchFamily="34" charset="0"/>
                        </a:rPr>
                        <a:t>R</a:t>
                      </a:r>
                    </a:p>
                  </a:txBody>
                  <a:tcPr marL="5943" marR="5943" marT="5943"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5B9BD5"/>
                    </a:solidFill>
                  </a:tcPr>
                </a:tc>
                <a:tc>
                  <a:txBody>
                    <a:bodyPr/>
                    <a:lstStyle/>
                    <a:p>
                      <a:pPr algn="l" fontAlgn="b"/>
                      <a:r>
                        <a:rPr lang="en-CA" sz="700" b="0" i="0" u="none" strike="noStrike">
                          <a:solidFill>
                            <a:srgbClr val="FFFFFF"/>
                          </a:solidFill>
                          <a:effectLst/>
                          <a:latin typeface="Calibri" panose="020F0502020204030204" pitchFamily="34" charset="0"/>
                        </a:rPr>
                        <a:t>C</a:t>
                      </a:r>
                    </a:p>
                  </a:txBody>
                  <a:tcPr marL="5943" marR="5943" marT="5943"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BDD7EE"/>
                    </a:solidFill>
                  </a:tcPr>
                </a:tc>
                <a:tc>
                  <a:txBody>
                    <a:bodyPr/>
                    <a:lstStyle/>
                    <a:p>
                      <a:pPr algn="l" fontAlgn="b"/>
                      <a:r>
                        <a:rPr lang="en-CA" sz="700" b="0" i="0" u="none" strike="noStrike">
                          <a:solidFill>
                            <a:srgbClr val="FFFFFF"/>
                          </a:solidFill>
                          <a:effectLst/>
                          <a:latin typeface="Calibri" panose="020F0502020204030204" pitchFamily="34" charset="0"/>
                        </a:rPr>
                        <a:t>C</a:t>
                      </a:r>
                    </a:p>
                  </a:txBody>
                  <a:tcPr marL="5943" marR="5943" marT="5943"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BDD7EE"/>
                    </a:solidFill>
                  </a:tcPr>
                </a:tc>
                <a:tc>
                  <a:txBody>
                    <a:bodyPr/>
                    <a:lstStyle/>
                    <a:p>
                      <a:pPr algn="l" fontAlgn="b"/>
                      <a:r>
                        <a:rPr lang="en-CA" sz="700" b="0" i="0" u="none" strike="noStrike">
                          <a:solidFill>
                            <a:srgbClr val="FFFFFF"/>
                          </a:solidFill>
                          <a:effectLst/>
                          <a:latin typeface="Calibri" panose="020F0502020204030204" pitchFamily="34" charset="0"/>
                        </a:rPr>
                        <a:t>C</a:t>
                      </a:r>
                    </a:p>
                  </a:txBody>
                  <a:tcPr marL="5943" marR="5943" marT="5943"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BDD7EE"/>
                    </a:solidFill>
                  </a:tcPr>
                </a:tc>
                <a:tc>
                  <a:txBody>
                    <a:bodyPr/>
                    <a:lstStyle/>
                    <a:p>
                      <a:pPr algn="l" fontAlgn="b"/>
                      <a:r>
                        <a:rPr lang="en-CA" sz="700" b="0" i="0" u="none" strike="noStrike">
                          <a:solidFill>
                            <a:srgbClr val="FFFFFF"/>
                          </a:solidFill>
                          <a:effectLst/>
                          <a:latin typeface="Calibri" panose="020F0502020204030204" pitchFamily="34" charset="0"/>
                        </a:rPr>
                        <a:t>C</a:t>
                      </a:r>
                    </a:p>
                  </a:txBody>
                  <a:tcPr marL="5943" marR="5943" marT="5943"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BDD7EE"/>
                    </a:solidFill>
                  </a:tcPr>
                </a:tc>
                <a:tc>
                  <a:txBody>
                    <a:bodyPr/>
                    <a:lstStyle/>
                    <a:p>
                      <a:pPr algn="l" fontAlgn="b"/>
                      <a:r>
                        <a:rPr lang="en-CA" sz="700" b="0" i="0" u="none" strike="noStrike">
                          <a:solidFill>
                            <a:srgbClr val="FFFFFF"/>
                          </a:solidFill>
                          <a:effectLst/>
                          <a:latin typeface="Calibri" panose="020F0502020204030204" pitchFamily="34" charset="0"/>
                        </a:rPr>
                        <a:t>A</a:t>
                      </a:r>
                    </a:p>
                  </a:txBody>
                  <a:tcPr marL="5943" marR="5943" marT="5943"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2F75B5"/>
                    </a:solidFill>
                  </a:tcPr>
                </a:tc>
                <a:tc>
                  <a:txBody>
                    <a:bodyPr/>
                    <a:lstStyle/>
                    <a:p>
                      <a:pPr algn="l" fontAlgn="b"/>
                      <a:r>
                        <a:rPr lang="en-CA" sz="700" b="0" i="0" u="none" strike="noStrike">
                          <a:solidFill>
                            <a:srgbClr val="FFFFFF"/>
                          </a:solidFill>
                          <a:effectLst/>
                          <a:latin typeface="Calibri" panose="020F0502020204030204" pitchFamily="34" charset="0"/>
                        </a:rPr>
                        <a:t>C</a:t>
                      </a:r>
                    </a:p>
                  </a:txBody>
                  <a:tcPr marL="5943" marR="5943" marT="5943"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BDD7EE"/>
                    </a:solidFill>
                  </a:tcPr>
                </a:tc>
                <a:tc>
                  <a:txBody>
                    <a:bodyPr/>
                    <a:lstStyle/>
                    <a:p>
                      <a:pPr algn="l" fontAlgn="b"/>
                      <a:r>
                        <a:rPr lang="en-CA" sz="700" b="0" i="0" u="none" strike="noStrike">
                          <a:solidFill>
                            <a:srgbClr val="FFFFFF"/>
                          </a:solidFill>
                          <a:effectLst/>
                          <a:latin typeface="Calibri" panose="020F0502020204030204" pitchFamily="34" charset="0"/>
                        </a:rPr>
                        <a:t> </a:t>
                      </a:r>
                    </a:p>
                  </a:txBody>
                  <a:tcPr marL="5943" marR="5943" marT="5943"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b"/>
                      <a:r>
                        <a:rPr lang="en-CA" sz="700" b="0" i="0" u="none" strike="noStrike">
                          <a:solidFill>
                            <a:srgbClr val="000000"/>
                          </a:solidFill>
                          <a:effectLst/>
                          <a:latin typeface="Calibri" panose="020F0502020204030204" pitchFamily="34" charset="0"/>
                        </a:rPr>
                        <a:t>Provide annual project selections for capital  and maintenance delivery including locations, lengths, scope and cost estimates.</a:t>
                      </a:r>
                      <a:br>
                        <a:rPr lang="en-CA" sz="700" b="0" i="0" u="none" strike="noStrike">
                          <a:solidFill>
                            <a:srgbClr val="000000"/>
                          </a:solidFill>
                          <a:effectLst/>
                          <a:latin typeface="Calibri" panose="020F0502020204030204" pitchFamily="34" charset="0"/>
                        </a:rPr>
                      </a:br>
                      <a:r>
                        <a:rPr lang="en-CA" sz="700" b="0" i="0" u="none" strike="noStrike">
                          <a:solidFill>
                            <a:srgbClr val="000000"/>
                          </a:solidFill>
                          <a:effectLst/>
                          <a:latin typeface="Calibri" panose="020F0502020204030204" pitchFamily="34" charset="0"/>
                        </a:rPr>
                        <a:t>Project selections to align with decision model, LoS, AMP, long/medium term program plans and capital budget.</a:t>
                      </a:r>
                    </a:p>
                  </a:txBody>
                  <a:tcPr marL="5943" marR="5943" marT="5943" marB="0" anchor="b">
                    <a:lnL w="635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2595911613"/>
                  </a:ext>
                </a:extLst>
              </a:tr>
              <a:tr h="248171">
                <a:tc>
                  <a:txBody>
                    <a:bodyPr/>
                    <a:lstStyle/>
                    <a:p>
                      <a:pPr algn="l" fontAlgn="b"/>
                      <a:r>
                        <a:rPr lang="fr-FR" sz="700" b="0" i="0" u="none" strike="noStrike">
                          <a:solidFill>
                            <a:srgbClr val="000000"/>
                          </a:solidFill>
                          <a:effectLst/>
                          <a:latin typeface="Calibri" panose="020F0502020204030204" pitchFamily="34" charset="0"/>
                        </a:rPr>
                        <a:t>Asset Maintenance (Maintenance Program Delivery)</a:t>
                      </a:r>
                    </a:p>
                  </a:txBody>
                  <a:tcPr marL="5943" marR="5943" marT="5943" marB="0" anchor="b">
                    <a:lnL w="1270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b"/>
                      <a:r>
                        <a:rPr lang="en-CA" sz="700" b="0" i="0" u="none" strike="noStrike">
                          <a:solidFill>
                            <a:srgbClr val="FFFFFF"/>
                          </a:solidFill>
                          <a:effectLst/>
                          <a:latin typeface="Calibri" panose="020F0502020204030204" pitchFamily="34" charset="0"/>
                        </a:rPr>
                        <a:t>A</a:t>
                      </a:r>
                    </a:p>
                  </a:txBody>
                  <a:tcPr marL="5943" marR="5943" marT="5943"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2F75B5"/>
                    </a:solidFill>
                  </a:tcPr>
                </a:tc>
                <a:tc>
                  <a:txBody>
                    <a:bodyPr/>
                    <a:lstStyle/>
                    <a:p>
                      <a:pPr algn="l" fontAlgn="b"/>
                      <a:r>
                        <a:rPr lang="en-CA" sz="700" b="0" i="0" u="none" strike="noStrike">
                          <a:solidFill>
                            <a:srgbClr val="FFFFFF"/>
                          </a:solidFill>
                          <a:effectLst/>
                          <a:latin typeface="Calibri" panose="020F0502020204030204" pitchFamily="34" charset="0"/>
                        </a:rPr>
                        <a:t>I</a:t>
                      </a:r>
                    </a:p>
                  </a:txBody>
                  <a:tcPr marL="5943" marR="5943" marT="5943"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DEBF7"/>
                    </a:solidFill>
                  </a:tcPr>
                </a:tc>
                <a:tc>
                  <a:txBody>
                    <a:bodyPr/>
                    <a:lstStyle/>
                    <a:p>
                      <a:pPr algn="l" fontAlgn="b"/>
                      <a:r>
                        <a:rPr lang="en-CA" sz="700" b="0" i="0" u="none" strike="noStrike">
                          <a:solidFill>
                            <a:srgbClr val="FFFFFF"/>
                          </a:solidFill>
                          <a:effectLst/>
                          <a:latin typeface="Calibri" panose="020F0502020204030204" pitchFamily="34" charset="0"/>
                        </a:rPr>
                        <a:t>I</a:t>
                      </a:r>
                    </a:p>
                  </a:txBody>
                  <a:tcPr marL="5943" marR="5943" marT="5943"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DEBF7"/>
                    </a:solidFill>
                  </a:tcPr>
                </a:tc>
                <a:tc>
                  <a:txBody>
                    <a:bodyPr/>
                    <a:lstStyle/>
                    <a:p>
                      <a:pPr algn="l" fontAlgn="b"/>
                      <a:r>
                        <a:rPr lang="en-CA" sz="700" b="0" i="0" u="none" strike="noStrike">
                          <a:solidFill>
                            <a:srgbClr val="FFFFFF"/>
                          </a:solidFill>
                          <a:effectLst/>
                          <a:latin typeface="Calibri" panose="020F0502020204030204" pitchFamily="34" charset="0"/>
                        </a:rPr>
                        <a:t>I</a:t>
                      </a:r>
                    </a:p>
                  </a:txBody>
                  <a:tcPr marL="5943" marR="5943" marT="5943"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DEBF7"/>
                    </a:solidFill>
                  </a:tcPr>
                </a:tc>
                <a:tc>
                  <a:txBody>
                    <a:bodyPr/>
                    <a:lstStyle/>
                    <a:p>
                      <a:pPr algn="l" fontAlgn="b"/>
                      <a:r>
                        <a:rPr lang="en-CA" sz="700" b="0" i="0" u="none" strike="noStrike">
                          <a:solidFill>
                            <a:srgbClr val="FFFFFF"/>
                          </a:solidFill>
                          <a:effectLst/>
                          <a:latin typeface="Calibri" panose="020F0502020204030204" pitchFamily="34" charset="0"/>
                        </a:rPr>
                        <a:t>I</a:t>
                      </a:r>
                    </a:p>
                  </a:txBody>
                  <a:tcPr marL="5943" marR="5943" marT="5943"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DEBF7"/>
                    </a:solidFill>
                  </a:tcPr>
                </a:tc>
                <a:tc>
                  <a:txBody>
                    <a:bodyPr/>
                    <a:lstStyle/>
                    <a:p>
                      <a:pPr algn="l" fontAlgn="b"/>
                      <a:r>
                        <a:rPr lang="en-CA" sz="700" b="0" i="0" u="none" strike="noStrike">
                          <a:solidFill>
                            <a:srgbClr val="FFFFFF"/>
                          </a:solidFill>
                          <a:effectLst/>
                          <a:latin typeface="Calibri" panose="020F0502020204030204" pitchFamily="34" charset="0"/>
                        </a:rPr>
                        <a:t>I</a:t>
                      </a:r>
                    </a:p>
                  </a:txBody>
                  <a:tcPr marL="5943" marR="5943" marT="5943"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DEBF7"/>
                    </a:solidFill>
                  </a:tcPr>
                </a:tc>
                <a:tc>
                  <a:txBody>
                    <a:bodyPr/>
                    <a:lstStyle/>
                    <a:p>
                      <a:pPr algn="l" fontAlgn="b"/>
                      <a:r>
                        <a:rPr lang="en-CA" sz="700" b="0" i="0" u="none" strike="noStrike">
                          <a:solidFill>
                            <a:srgbClr val="FFFFFF"/>
                          </a:solidFill>
                          <a:effectLst/>
                          <a:latin typeface="Calibri" panose="020F0502020204030204" pitchFamily="34" charset="0"/>
                        </a:rPr>
                        <a:t>R</a:t>
                      </a:r>
                    </a:p>
                  </a:txBody>
                  <a:tcPr marL="5943" marR="5943" marT="5943"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5B9BD5"/>
                    </a:solidFill>
                  </a:tcPr>
                </a:tc>
                <a:tc>
                  <a:txBody>
                    <a:bodyPr/>
                    <a:lstStyle/>
                    <a:p>
                      <a:pPr algn="l" fontAlgn="b"/>
                      <a:r>
                        <a:rPr lang="en-CA" sz="700" b="0" i="0" u="none" strike="noStrike">
                          <a:solidFill>
                            <a:srgbClr val="FFFFFF"/>
                          </a:solidFill>
                          <a:effectLst/>
                          <a:latin typeface="Calibri" panose="020F0502020204030204" pitchFamily="34" charset="0"/>
                        </a:rPr>
                        <a:t> </a:t>
                      </a:r>
                    </a:p>
                  </a:txBody>
                  <a:tcPr marL="5943" marR="5943" marT="5943"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b"/>
                      <a:r>
                        <a:rPr lang="en-CA" sz="700" b="0" i="0" u="none" strike="noStrike">
                          <a:solidFill>
                            <a:srgbClr val="000000"/>
                          </a:solidFill>
                          <a:effectLst/>
                          <a:latin typeface="Calibri" panose="020F0502020204030204" pitchFamily="34" charset="0"/>
                        </a:rPr>
                        <a:t>Delivery of maintenance strategies and treatments identified in the Annual Plan.</a:t>
                      </a:r>
                    </a:p>
                  </a:txBody>
                  <a:tcPr marL="5943" marR="5943" marT="5943" marB="0" anchor="b">
                    <a:lnL w="635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858153504"/>
                  </a:ext>
                </a:extLst>
              </a:tr>
              <a:tr h="372256">
                <a:tc>
                  <a:txBody>
                    <a:bodyPr/>
                    <a:lstStyle/>
                    <a:p>
                      <a:pPr algn="l" fontAlgn="b"/>
                      <a:r>
                        <a:rPr lang="en-CA" sz="700" b="0" i="0" u="none" strike="noStrike" dirty="0">
                          <a:solidFill>
                            <a:srgbClr val="000000"/>
                          </a:solidFill>
                          <a:effectLst/>
                          <a:latin typeface="Calibri" panose="020F0502020204030204" pitchFamily="34" charset="0"/>
                        </a:rPr>
                        <a:t>Asset Rehabilitation/Reconstruction/Replacement </a:t>
                      </a:r>
                    </a:p>
                  </a:txBody>
                  <a:tcPr marL="5943" marR="5943" marT="5943" marB="0" anchor="b">
                    <a:lnL w="1270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b"/>
                      <a:r>
                        <a:rPr lang="en-CA" sz="700" b="0" i="0" u="none" strike="noStrike">
                          <a:solidFill>
                            <a:srgbClr val="FFFFFF"/>
                          </a:solidFill>
                          <a:effectLst/>
                          <a:latin typeface="Calibri" panose="020F0502020204030204" pitchFamily="34" charset="0"/>
                        </a:rPr>
                        <a:t>A</a:t>
                      </a:r>
                    </a:p>
                  </a:txBody>
                  <a:tcPr marL="5943" marR="5943" marT="5943"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2F75B5"/>
                    </a:solidFill>
                  </a:tcPr>
                </a:tc>
                <a:tc>
                  <a:txBody>
                    <a:bodyPr/>
                    <a:lstStyle/>
                    <a:p>
                      <a:pPr algn="l" fontAlgn="b"/>
                      <a:r>
                        <a:rPr lang="en-CA" sz="700" b="0" i="0" u="none" strike="noStrike">
                          <a:solidFill>
                            <a:srgbClr val="FFFFFF"/>
                          </a:solidFill>
                          <a:effectLst/>
                          <a:latin typeface="Calibri" panose="020F0502020204030204" pitchFamily="34" charset="0"/>
                        </a:rPr>
                        <a:t>I</a:t>
                      </a:r>
                    </a:p>
                  </a:txBody>
                  <a:tcPr marL="5943" marR="5943" marT="5943"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DEBF7"/>
                    </a:solidFill>
                  </a:tcPr>
                </a:tc>
                <a:tc>
                  <a:txBody>
                    <a:bodyPr/>
                    <a:lstStyle/>
                    <a:p>
                      <a:pPr algn="l" fontAlgn="b"/>
                      <a:r>
                        <a:rPr lang="en-CA" sz="700" b="0" i="0" u="none" strike="noStrike">
                          <a:solidFill>
                            <a:srgbClr val="FFFFFF"/>
                          </a:solidFill>
                          <a:effectLst/>
                          <a:latin typeface="Calibri" panose="020F0502020204030204" pitchFamily="34" charset="0"/>
                        </a:rPr>
                        <a:t>S</a:t>
                      </a:r>
                    </a:p>
                  </a:txBody>
                  <a:tcPr marL="5943" marR="5943" marT="5943"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9BC2E6"/>
                    </a:solidFill>
                  </a:tcPr>
                </a:tc>
                <a:tc>
                  <a:txBody>
                    <a:bodyPr/>
                    <a:lstStyle/>
                    <a:p>
                      <a:pPr algn="l" fontAlgn="b"/>
                      <a:r>
                        <a:rPr lang="en-CA" sz="700" b="0" i="0" u="none" strike="noStrike">
                          <a:solidFill>
                            <a:srgbClr val="FFFFFF"/>
                          </a:solidFill>
                          <a:effectLst/>
                          <a:latin typeface="Calibri" panose="020F0502020204030204" pitchFamily="34" charset="0"/>
                        </a:rPr>
                        <a:t>R</a:t>
                      </a:r>
                    </a:p>
                  </a:txBody>
                  <a:tcPr marL="5943" marR="5943" marT="5943"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5B9BD5"/>
                    </a:solidFill>
                  </a:tcPr>
                </a:tc>
                <a:tc>
                  <a:txBody>
                    <a:bodyPr/>
                    <a:lstStyle/>
                    <a:p>
                      <a:pPr algn="l" fontAlgn="b"/>
                      <a:r>
                        <a:rPr lang="en-CA" sz="700" b="0" i="0" u="none" strike="noStrike">
                          <a:solidFill>
                            <a:srgbClr val="FFFFFF"/>
                          </a:solidFill>
                          <a:effectLst/>
                          <a:latin typeface="Calibri" panose="020F0502020204030204" pitchFamily="34" charset="0"/>
                        </a:rPr>
                        <a:t>I</a:t>
                      </a:r>
                    </a:p>
                  </a:txBody>
                  <a:tcPr marL="5943" marR="5943" marT="5943"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DEBF7"/>
                    </a:solidFill>
                  </a:tcPr>
                </a:tc>
                <a:tc>
                  <a:txBody>
                    <a:bodyPr/>
                    <a:lstStyle/>
                    <a:p>
                      <a:pPr algn="l" fontAlgn="b"/>
                      <a:r>
                        <a:rPr lang="en-CA" sz="700" b="0" i="0" u="none" strike="noStrike">
                          <a:solidFill>
                            <a:srgbClr val="FFFFFF"/>
                          </a:solidFill>
                          <a:effectLst/>
                          <a:latin typeface="Calibri" panose="020F0502020204030204" pitchFamily="34" charset="0"/>
                        </a:rPr>
                        <a:t>I</a:t>
                      </a:r>
                    </a:p>
                  </a:txBody>
                  <a:tcPr marL="5943" marR="5943" marT="5943"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DEBF7"/>
                    </a:solidFill>
                  </a:tcPr>
                </a:tc>
                <a:tc>
                  <a:txBody>
                    <a:bodyPr/>
                    <a:lstStyle/>
                    <a:p>
                      <a:pPr algn="l" fontAlgn="b"/>
                      <a:r>
                        <a:rPr lang="en-CA" sz="700" b="0" i="0" u="none" strike="noStrike">
                          <a:solidFill>
                            <a:srgbClr val="FFFFFF"/>
                          </a:solidFill>
                          <a:effectLst/>
                          <a:latin typeface="Calibri" panose="020F0502020204030204" pitchFamily="34" charset="0"/>
                        </a:rPr>
                        <a:t>I</a:t>
                      </a:r>
                    </a:p>
                  </a:txBody>
                  <a:tcPr marL="5943" marR="5943" marT="5943"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DEBF7"/>
                    </a:solidFill>
                  </a:tcPr>
                </a:tc>
                <a:tc>
                  <a:txBody>
                    <a:bodyPr/>
                    <a:lstStyle/>
                    <a:p>
                      <a:pPr algn="l" fontAlgn="b"/>
                      <a:r>
                        <a:rPr lang="en-CA" sz="700" b="0" i="0" u="none" strike="noStrike">
                          <a:solidFill>
                            <a:srgbClr val="FFFFFF"/>
                          </a:solidFill>
                          <a:effectLst/>
                          <a:latin typeface="Calibri" panose="020F0502020204030204" pitchFamily="34" charset="0"/>
                        </a:rPr>
                        <a:t> </a:t>
                      </a:r>
                    </a:p>
                  </a:txBody>
                  <a:tcPr marL="5943" marR="5943" marT="5943"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b"/>
                      <a:r>
                        <a:rPr lang="en-CA" sz="700" b="0" i="0" u="none" strike="noStrike" dirty="0">
                          <a:solidFill>
                            <a:srgbClr val="000000"/>
                          </a:solidFill>
                          <a:effectLst/>
                          <a:latin typeface="Calibri" panose="020F0502020204030204" pitchFamily="34" charset="0"/>
                        </a:rPr>
                        <a:t>Includes project management and contract management associated with delivery of the short term plans identified by the asset manager. </a:t>
                      </a:r>
                    </a:p>
                  </a:txBody>
                  <a:tcPr marL="5943" marR="5943" marT="5943" marB="0" anchor="b">
                    <a:lnL w="635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3538790448"/>
                  </a:ext>
                </a:extLst>
              </a:tr>
            </a:tbl>
          </a:graphicData>
        </a:graphic>
      </p:graphicFrame>
    </p:spTree>
    <p:extLst>
      <p:ext uri="{BB962C8B-B14F-4D97-AF65-F5344CB8AC3E}">
        <p14:creationId xmlns:p14="http://schemas.microsoft.com/office/powerpoint/2010/main" val="13815477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CA" dirty="0" smtClean="0"/>
              <a:t>Transportation Asset Classes</a:t>
            </a:r>
            <a:endParaRPr lang="en-CA" dirty="0"/>
          </a:p>
        </p:txBody>
      </p:sp>
      <p:sp>
        <p:nvSpPr>
          <p:cNvPr id="3" name="Content Placeholder 2"/>
          <p:cNvSpPr>
            <a:spLocks noGrp="1"/>
          </p:cNvSpPr>
          <p:nvPr>
            <p:ph idx="1"/>
          </p:nvPr>
        </p:nvSpPr>
        <p:spPr>
          <a:xfrm>
            <a:off x="628650" y="2198913"/>
            <a:ext cx="7886700" cy="4157438"/>
          </a:xfrm>
        </p:spPr>
        <p:txBody>
          <a:bodyPr>
            <a:normAutofit fontScale="62500" lnSpcReduction="20000"/>
          </a:bodyPr>
          <a:lstStyle/>
          <a:p>
            <a:pPr marL="0" indent="0">
              <a:buNone/>
            </a:pPr>
            <a:r>
              <a:rPr lang="en-CA" u="sng" dirty="0" smtClean="0"/>
              <a:t>Roadside Safety Program Assets</a:t>
            </a:r>
          </a:p>
          <a:p>
            <a:r>
              <a:rPr lang="en-CA" dirty="0" smtClean="0"/>
              <a:t>Vegetation Control</a:t>
            </a:r>
          </a:p>
          <a:p>
            <a:r>
              <a:rPr lang="en-CA" dirty="0" smtClean="0"/>
              <a:t>Barriers</a:t>
            </a:r>
          </a:p>
          <a:p>
            <a:r>
              <a:rPr lang="en-CA" dirty="0"/>
              <a:t>Line </a:t>
            </a:r>
            <a:r>
              <a:rPr lang="en-CA" dirty="0" smtClean="0"/>
              <a:t>Painting</a:t>
            </a:r>
            <a:endParaRPr lang="en-CA" dirty="0"/>
          </a:p>
          <a:p>
            <a:r>
              <a:rPr lang="en-CA" dirty="0"/>
              <a:t>Roadside Delineation</a:t>
            </a:r>
          </a:p>
          <a:p>
            <a:r>
              <a:rPr lang="en-CA" dirty="0" smtClean="0"/>
              <a:t>Roadside Obstructions</a:t>
            </a:r>
          </a:p>
          <a:p>
            <a:r>
              <a:rPr lang="en-CA" dirty="0" smtClean="0"/>
              <a:t>Signs</a:t>
            </a:r>
          </a:p>
          <a:p>
            <a:pPr marL="0" indent="0">
              <a:buNone/>
            </a:pPr>
            <a:r>
              <a:rPr lang="en-CA" u="sng" dirty="0" smtClean="0"/>
              <a:t>Other Assets</a:t>
            </a:r>
            <a:endParaRPr lang="en-CA" dirty="0" smtClean="0"/>
          </a:p>
          <a:p>
            <a:r>
              <a:rPr lang="en-CA" dirty="0" smtClean="0"/>
              <a:t>Culverts</a:t>
            </a:r>
          </a:p>
          <a:p>
            <a:r>
              <a:rPr lang="en-CA" dirty="0"/>
              <a:t>Road Surfaces</a:t>
            </a:r>
          </a:p>
          <a:p>
            <a:r>
              <a:rPr lang="en-CA" dirty="0" smtClean="0"/>
              <a:t>Bridges</a:t>
            </a:r>
          </a:p>
          <a:p>
            <a:r>
              <a:rPr lang="en-CA" dirty="0"/>
              <a:t>Rest Stops</a:t>
            </a:r>
          </a:p>
          <a:p>
            <a:endParaRPr lang="en-CA" dirty="0"/>
          </a:p>
          <a:p>
            <a:endParaRPr lang="en-CA" dirty="0"/>
          </a:p>
          <a:p>
            <a:endParaRPr lang="en-CA" dirty="0" smtClean="0"/>
          </a:p>
        </p:txBody>
      </p:sp>
      <p:sp>
        <p:nvSpPr>
          <p:cNvPr id="4" name="Date Placeholder 3"/>
          <p:cNvSpPr>
            <a:spLocks noGrp="1"/>
          </p:cNvSpPr>
          <p:nvPr>
            <p:ph type="dt" sz="half" idx="10"/>
          </p:nvPr>
        </p:nvSpPr>
        <p:spPr/>
        <p:txBody>
          <a:bodyPr/>
          <a:lstStyle/>
          <a:p>
            <a:r>
              <a:rPr lang="en-US" smtClean="0"/>
              <a:t>Government of Yukon</a:t>
            </a:r>
            <a:endParaRPr lang="en-CA" dirty="0" smtClean="0"/>
          </a:p>
        </p:txBody>
      </p:sp>
      <p:sp>
        <p:nvSpPr>
          <p:cNvPr id="5" name="Slide Number Placeholder 4"/>
          <p:cNvSpPr>
            <a:spLocks noGrp="1"/>
          </p:cNvSpPr>
          <p:nvPr>
            <p:ph type="sldNum" sz="quarter" idx="12"/>
          </p:nvPr>
        </p:nvSpPr>
        <p:spPr/>
        <p:txBody>
          <a:bodyPr/>
          <a:lstStyle/>
          <a:p>
            <a:fld id="{1877DA17-AE8C-4E8A-9D22-6317634FEA89}" type="slidenum">
              <a:rPr lang="en-CA" noProof="0" smtClean="0"/>
              <a:t>11</a:t>
            </a:fld>
            <a:endParaRPr lang="en-CA" noProof="0" dirty="0"/>
          </a:p>
        </p:txBody>
      </p:sp>
    </p:spTree>
    <p:extLst>
      <p:ext uri="{BB962C8B-B14F-4D97-AF65-F5344CB8AC3E}">
        <p14:creationId xmlns:p14="http://schemas.microsoft.com/office/powerpoint/2010/main" val="95857899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903514" y="2566930"/>
            <a:ext cx="7336972" cy="1505014"/>
          </a:xfrm>
        </p:spPr>
        <p:txBody>
          <a:bodyPr>
            <a:normAutofit fontScale="90000"/>
          </a:bodyPr>
          <a:lstStyle/>
          <a:p>
            <a:r>
              <a:rPr lang="en-CA" sz="4400" dirty="0" smtClean="0"/>
              <a:t>Example: </a:t>
            </a:r>
            <a:br>
              <a:rPr lang="en-CA" sz="4400" dirty="0" smtClean="0"/>
            </a:br>
            <a:r>
              <a:rPr lang="en-CA" sz="4400" dirty="0" smtClean="0"/>
              <a:t>Vegetation Management System (VMS)</a:t>
            </a:r>
            <a:endParaRPr lang="en-CA" sz="4400" dirty="0"/>
          </a:p>
        </p:txBody>
      </p:sp>
      <p:sp>
        <p:nvSpPr>
          <p:cNvPr id="4" name="Date Placeholder 3"/>
          <p:cNvSpPr>
            <a:spLocks noGrp="1"/>
          </p:cNvSpPr>
          <p:nvPr>
            <p:ph type="dt" sz="half" idx="10"/>
          </p:nvPr>
        </p:nvSpPr>
        <p:spPr/>
        <p:txBody>
          <a:bodyPr/>
          <a:lstStyle/>
          <a:p>
            <a:r>
              <a:rPr lang="en-US" smtClean="0"/>
              <a:t>Government of Yukon</a:t>
            </a:r>
            <a:endParaRPr lang="en-CA" dirty="0" smtClean="0"/>
          </a:p>
        </p:txBody>
      </p:sp>
      <p:sp>
        <p:nvSpPr>
          <p:cNvPr id="5" name="Slide Number Placeholder 4"/>
          <p:cNvSpPr>
            <a:spLocks noGrp="1"/>
          </p:cNvSpPr>
          <p:nvPr>
            <p:ph type="sldNum" sz="quarter" idx="12"/>
          </p:nvPr>
        </p:nvSpPr>
        <p:spPr/>
        <p:txBody>
          <a:bodyPr/>
          <a:lstStyle/>
          <a:p>
            <a:fld id="{1877DA17-AE8C-4E8A-9D22-6317634FEA89}" type="slidenum">
              <a:rPr lang="en-CA" noProof="0" smtClean="0"/>
              <a:t>12</a:t>
            </a:fld>
            <a:endParaRPr lang="en-CA" noProof="0" dirty="0"/>
          </a:p>
        </p:txBody>
      </p:sp>
    </p:spTree>
    <p:extLst>
      <p:ext uri="{BB962C8B-B14F-4D97-AF65-F5344CB8AC3E}">
        <p14:creationId xmlns:p14="http://schemas.microsoft.com/office/powerpoint/2010/main" val="300728880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VMS </a:t>
            </a:r>
            <a:r>
              <a:rPr lang="en-CA" dirty="0" smtClean="0"/>
              <a:t>Scope</a:t>
            </a:r>
            <a:endParaRPr lang="en-CA" dirty="0"/>
          </a:p>
        </p:txBody>
      </p:sp>
      <p:sp>
        <p:nvSpPr>
          <p:cNvPr id="4" name="Date Placeholder 3"/>
          <p:cNvSpPr>
            <a:spLocks noGrp="1"/>
          </p:cNvSpPr>
          <p:nvPr>
            <p:ph type="dt" sz="half" idx="10"/>
          </p:nvPr>
        </p:nvSpPr>
        <p:spPr/>
        <p:txBody>
          <a:bodyPr/>
          <a:lstStyle/>
          <a:p>
            <a:r>
              <a:rPr lang="en-US" smtClean="0"/>
              <a:t>Government of Yukon</a:t>
            </a:r>
            <a:endParaRPr lang="en-CA" dirty="0" smtClean="0"/>
          </a:p>
        </p:txBody>
      </p:sp>
      <p:sp>
        <p:nvSpPr>
          <p:cNvPr id="5" name="Slide Number Placeholder 4"/>
          <p:cNvSpPr>
            <a:spLocks noGrp="1"/>
          </p:cNvSpPr>
          <p:nvPr>
            <p:ph type="sldNum" sz="quarter" idx="12"/>
          </p:nvPr>
        </p:nvSpPr>
        <p:spPr/>
        <p:txBody>
          <a:bodyPr/>
          <a:lstStyle/>
          <a:p>
            <a:fld id="{1877DA17-AE8C-4E8A-9D22-6317634FEA89}" type="slidenum">
              <a:rPr lang="en-CA" noProof="0" smtClean="0"/>
              <a:t>13</a:t>
            </a:fld>
            <a:endParaRPr lang="en-CA" noProof="0" dirty="0"/>
          </a:p>
        </p:txBody>
      </p:sp>
      <p:sp>
        <p:nvSpPr>
          <p:cNvPr id="8" name="Content Placeholder 9"/>
          <p:cNvSpPr>
            <a:spLocks noGrp="1"/>
          </p:cNvSpPr>
          <p:nvPr>
            <p:ph idx="1"/>
          </p:nvPr>
        </p:nvSpPr>
        <p:spPr>
          <a:xfrm>
            <a:off x="628650" y="1884361"/>
            <a:ext cx="7886700" cy="3978049"/>
          </a:xfrm>
        </p:spPr>
        <p:txBody>
          <a:bodyPr>
            <a:normAutofit/>
          </a:bodyPr>
          <a:lstStyle/>
          <a:p>
            <a:r>
              <a:rPr lang="en-US" altLang="en-US" sz="2800" dirty="0" smtClean="0"/>
              <a:t>Brush clearing and </a:t>
            </a:r>
            <a:r>
              <a:rPr lang="en-US" altLang="en-US" sz="2800" dirty="0"/>
              <a:t>tree removal </a:t>
            </a:r>
            <a:r>
              <a:rPr lang="en-US" altLang="en-US" sz="2800" dirty="0" smtClean="0"/>
              <a:t>within ROW</a:t>
            </a:r>
            <a:endParaRPr lang="en-US" altLang="en-US" sz="2800" dirty="0"/>
          </a:p>
          <a:p>
            <a:r>
              <a:rPr lang="en-US" altLang="en-US" sz="2800" dirty="0" smtClean="0"/>
              <a:t>Annual basis</a:t>
            </a:r>
          </a:p>
          <a:p>
            <a:r>
              <a:rPr lang="en-US" altLang="en-US" sz="2800" dirty="0" smtClean="0"/>
              <a:t>Primary </a:t>
            </a:r>
            <a:r>
              <a:rPr lang="en-US" altLang="en-US" sz="2800" dirty="0"/>
              <a:t>and secondary highways </a:t>
            </a:r>
            <a:r>
              <a:rPr lang="en-US" altLang="en-US" sz="2800" dirty="0" smtClean="0"/>
              <a:t>and roads</a:t>
            </a:r>
            <a:endParaRPr lang="en-US" altLang="en-US" sz="2800" dirty="0"/>
          </a:p>
        </p:txBody>
      </p:sp>
      <p:pic>
        <p:nvPicPr>
          <p:cNvPr id="9" name="Picture 4" descr="G:\maint&amp;plan\PROJECTS\Brush_Weed\2017-2018 B&amp;W\2017-06 - Whitehorse Area\2017-06 Inspections\Photo's\August 31st 2017 Inspection\Item#1 AUG 31 09.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9912" b="17822"/>
          <a:stretch/>
        </p:blipFill>
        <p:spPr bwMode="auto">
          <a:xfrm>
            <a:off x="1720894" y="3519733"/>
            <a:ext cx="5702212" cy="2664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24008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CA" dirty="0" smtClean="0"/>
              <a:t>VMS Objectives</a:t>
            </a:r>
            <a:endParaRPr lang="en-CA" dirty="0"/>
          </a:p>
        </p:txBody>
      </p:sp>
      <p:sp>
        <p:nvSpPr>
          <p:cNvPr id="10" name="Content Placeholder 9"/>
          <p:cNvSpPr>
            <a:spLocks noGrp="1"/>
          </p:cNvSpPr>
          <p:nvPr>
            <p:ph idx="1"/>
          </p:nvPr>
        </p:nvSpPr>
        <p:spPr/>
        <p:txBody>
          <a:bodyPr/>
          <a:lstStyle/>
          <a:p>
            <a:r>
              <a:rPr lang="en-CA" dirty="0" smtClean="0"/>
              <a:t>Longer sightlines</a:t>
            </a:r>
          </a:p>
          <a:p>
            <a:r>
              <a:rPr lang="en-CA" dirty="0" smtClean="0"/>
              <a:t>Wildlife</a:t>
            </a:r>
          </a:p>
          <a:p>
            <a:r>
              <a:rPr lang="en-CA" dirty="0" smtClean="0"/>
              <a:t>Clear zone</a:t>
            </a:r>
          </a:p>
          <a:p>
            <a:r>
              <a:rPr lang="en-CA" dirty="0" smtClean="0"/>
              <a:t>Drainage</a:t>
            </a:r>
          </a:p>
          <a:p>
            <a:r>
              <a:rPr lang="en-CA" dirty="0" smtClean="0"/>
              <a:t>Visibility</a:t>
            </a:r>
          </a:p>
          <a:p>
            <a:r>
              <a:rPr lang="en-CA" dirty="0" smtClean="0"/>
              <a:t>Structure</a:t>
            </a:r>
          </a:p>
          <a:p>
            <a:endParaRPr lang="en-CA" dirty="0"/>
          </a:p>
        </p:txBody>
      </p:sp>
      <p:sp>
        <p:nvSpPr>
          <p:cNvPr id="4" name="Date Placeholder 3"/>
          <p:cNvSpPr>
            <a:spLocks noGrp="1"/>
          </p:cNvSpPr>
          <p:nvPr>
            <p:ph type="dt" sz="half" idx="10"/>
          </p:nvPr>
        </p:nvSpPr>
        <p:spPr/>
        <p:txBody>
          <a:bodyPr/>
          <a:lstStyle/>
          <a:p>
            <a:r>
              <a:rPr lang="en-US" dirty="0" smtClean="0"/>
              <a:t>Government of Yukon</a:t>
            </a:r>
            <a:endParaRPr lang="en-CA" dirty="0" smtClean="0"/>
          </a:p>
        </p:txBody>
      </p:sp>
      <p:sp>
        <p:nvSpPr>
          <p:cNvPr id="6" name="Slide Number Placeholder 5"/>
          <p:cNvSpPr>
            <a:spLocks noGrp="1"/>
          </p:cNvSpPr>
          <p:nvPr>
            <p:ph type="sldNum" sz="quarter" idx="12"/>
          </p:nvPr>
        </p:nvSpPr>
        <p:spPr/>
        <p:txBody>
          <a:bodyPr/>
          <a:lstStyle/>
          <a:p>
            <a:fld id="{1877DA17-AE8C-4E8A-9D22-6317634FEA89}" type="slidenum">
              <a:rPr lang="en-CA" noProof="0" smtClean="0"/>
              <a:pPr/>
              <a:t>14</a:t>
            </a:fld>
            <a:endParaRPr lang="en-CA" noProof="0" dirty="0"/>
          </a:p>
        </p:txBody>
      </p:sp>
      <p:pic>
        <p:nvPicPr>
          <p:cNvPr id="3" name="Picture 2"/>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10000"/>
                    </a14:imgEffect>
                  </a14:imgLayer>
                </a14:imgProps>
              </a:ext>
            </a:extLst>
          </a:blip>
          <a:srcRect l="40001" t="6587" r="14837" b="11921"/>
          <a:stretch/>
        </p:blipFill>
        <p:spPr>
          <a:xfrm>
            <a:off x="5584988" y="2198913"/>
            <a:ext cx="2930362" cy="3965691"/>
          </a:xfrm>
          <a:prstGeom prst="rect">
            <a:avLst/>
          </a:prstGeom>
          <a:ln>
            <a:noFill/>
          </a:ln>
          <a:effectLst/>
        </p:spPr>
      </p:pic>
    </p:spTree>
    <p:custDataLst>
      <p:tags r:id="rId1"/>
    </p:custDataLst>
    <p:extLst>
      <p:ext uri="{BB962C8B-B14F-4D97-AF65-F5344CB8AC3E}">
        <p14:creationId xmlns:p14="http://schemas.microsoft.com/office/powerpoint/2010/main" val="166853248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26968"/>
            <a:ext cx="7886700" cy="1325563"/>
          </a:xfrm>
        </p:spPr>
        <p:txBody>
          <a:bodyPr>
            <a:normAutofit/>
          </a:bodyPr>
          <a:lstStyle/>
          <a:p>
            <a:r>
              <a:rPr lang="en-US" sz="2800" dirty="0" smtClean="0"/>
              <a:t>VMS Data Collection – Tombstone </a:t>
            </a:r>
            <a:endParaRPr lang="en-US" sz="2800" dirty="0"/>
          </a:p>
        </p:txBody>
      </p:sp>
      <p:sp>
        <p:nvSpPr>
          <p:cNvPr id="4" name="Date Placeholder 3"/>
          <p:cNvSpPr>
            <a:spLocks noGrp="1"/>
          </p:cNvSpPr>
          <p:nvPr>
            <p:ph type="dt" sz="half" idx="10"/>
          </p:nvPr>
        </p:nvSpPr>
        <p:spPr/>
        <p:txBody>
          <a:bodyPr/>
          <a:lstStyle/>
          <a:p>
            <a:r>
              <a:rPr lang="en-US" smtClean="0"/>
              <a:t>Government of Yukon</a:t>
            </a:r>
            <a:endParaRPr lang="en-CA" dirty="0" smtClean="0"/>
          </a:p>
        </p:txBody>
      </p:sp>
      <p:sp>
        <p:nvSpPr>
          <p:cNvPr id="5" name="Slide Number Placeholder 4"/>
          <p:cNvSpPr>
            <a:spLocks noGrp="1"/>
          </p:cNvSpPr>
          <p:nvPr>
            <p:ph type="sldNum" sz="quarter" idx="12"/>
          </p:nvPr>
        </p:nvSpPr>
        <p:spPr/>
        <p:txBody>
          <a:bodyPr/>
          <a:lstStyle/>
          <a:p>
            <a:fld id="{1877DA17-AE8C-4E8A-9D22-6317634FEA89}" type="slidenum">
              <a:rPr lang="en-CA" noProof="0" smtClean="0"/>
              <a:t>15</a:t>
            </a:fld>
            <a:endParaRPr lang="en-CA" noProof="0" dirty="0"/>
          </a:p>
        </p:txBody>
      </p:sp>
      <p:pic>
        <p:nvPicPr>
          <p:cNvPr id="7" name="Picture 6"/>
          <p:cNvPicPr>
            <a:picLocks noChangeAspect="1"/>
          </p:cNvPicPr>
          <p:nvPr/>
        </p:nvPicPr>
        <p:blipFill>
          <a:blip r:embed="rId3"/>
          <a:stretch>
            <a:fillRect/>
          </a:stretch>
        </p:blipFill>
        <p:spPr>
          <a:xfrm>
            <a:off x="1276995" y="1223294"/>
            <a:ext cx="6590009" cy="5133057"/>
          </a:xfrm>
          <a:prstGeom prst="rect">
            <a:avLst/>
          </a:prstGeom>
        </p:spPr>
      </p:pic>
    </p:spTree>
    <p:extLst>
      <p:ext uri="{BB962C8B-B14F-4D97-AF65-F5344CB8AC3E}">
        <p14:creationId xmlns:p14="http://schemas.microsoft.com/office/powerpoint/2010/main" val="41534752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26968"/>
            <a:ext cx="7886700" cy="1325563"/>
          </a:xfrm>
        </p:spPr>
        <p:txBody>
          <a:bodyPr>
            <a:normAutofit/>
          </a:bodyPr>
          <a:lstStyle/>
          <a:p>
            <a:r>
              <a:rPr lang="en-US" sz="2800" dirty="0" smtClean="0"/>
              <a:t>VMS Data Collection – Inspection</a:t>
            </a:r>
            <a:endParaRPr lang="en-US" sz="2800" dirty="0"/>
          </a:p>
        </p:txBody>
      </p:sp>
      <p:sp>
        <p:nvSpPr>
          <p:cNvPr id="4" name="Date Placeholder 3"/>
          <p:cNvSpPr>
            <a:spLocks noGrp="1"/>
          </p:cNvSpPr>
          <p:nvPr>
            <p:ph type="dt" sz="half" idx="10"/>
          </p:nvPr>
        </p:nvSpPr>
        <p:spPr/>
        <p:txBody>
          <a:bodyPr/>
          <a:lstStyle/>
          <a:p>
            <a:r>
              <a:rPr lang="en-US" smtClean="0"/>
              <a:t>Government of Yukon</a:t>
            </a:r>
            <a:endParaRPr lang="en-CA" dirty="0" smtClean="0"/>
          </a:p>
        </p:txBody>
      </p:sp>
      <p:sp>
        <p:nvSpPr>
          <p:cNvPr id="5" name="Slide Number Placeholder 4"/>
          <p:cNvSpPr>
            <a:spLocks noGrp="1"/>
          </p:cNvSpPr>
          <p:nvPr>
            <p:ph type="sldNum" sz="quarter" idx="12"/>
          </p:nvPr>
        </p:nvSpPr>
        <p:spPr/>
        <p:txBody>
          <a:bodyPr/>
          <a:lstStyle/>
          <a:p>
            <a:fld id="{1877DA17-AE8C-4E8A-9D22-6317634FEA89}" type="slidenum">
              <a:rPr lang="en-CA" noProof="0" smtClean="0"/>
              <a:t>16</a:t>
            </a:fld>
            <a:endParaRPr lang="en-CA" noProof="0" dirty="0"/>
          </a:p>
        </p:txBody>
      </p:sp>
      <p:pic>
        <p:nvPicPr>
          <p:cNvPr id="6" name="Picture 5"/>
          <p:cNvPicPr>
            <a:picLocks noChangeAspect="1"/>
          </p:cNvPicPr>
          <p:nvPr/>
        </p:nvPicPr>
        <p:blipFill>
          <a:blip r:embed="rId3"/>
          <a:stretch>
            <a:fillRect/>
          </a:stretch>
        </p:blipFill>
        <p:spPr>
          <a:xfrm>
            <a:off x="1030536" y="1196649"/>
            <a:ext cx="7122870" cy="5159702"/>
          </a:xfrm>
          <a:prstGeom prst="rect">
            <a:avLst/>
          </a:prstGeom>
        </p:spPr>
      </p:pic>
    </p:spTree>
    <p:extLst>
      <p:ext uri="{BB962C8B-B14F-4D97-AF65-F5344CB8AC3E}">
        <p14:creationId xmlns:p14="http://schemas.microsoft.com/office/powerpoint/2010/main" val="28775639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ltLang="en-US" dirty="0"/>
              <a:t>Classifications of </a:t>
            </a:r>
            <a:r>
              <a:rPr lang="en-US" altLang="en-US" dirty="0" smtClean="0"/>
              <a:t>Vegetation Control</a:t>
            </a:r>
            <a:endParaRPr lang="en-CA" dirty="0"/>
          </a:p>
        </p:txBody>
      </p:sp>
      <p:sp>
        <p:nvSpPr>
          <p:cNvPr id="4" name="Date Placeholder 3"/>
          <p:cNvSpPr>
            <a:spLocks noGrp="1"/>
          </p:cNvSpPr>
          <p:nvPr>
            <p:ph type="dt" sz="half" idx="10"/>
          </p:nvPr>
        </p:nvSpPr>
        <p:spPr/>
        <p:txBody>
          <a:bodyPr/>
          <a:lstStyle/>
          <a:p>
            <a:r>
              <a:rPr lang="en-US" smtClean="0"/>
              <a:t>Government of Yukon</a:t>
            </a:r>
            <a:endParaRPr lang="en-CA" dirty="0" smtClean="0"/>
          </a:p>
        </p:txBody>
      </p:sp>
      <p:sp>
        <p:nvSpPr>
          <p:cNvPr id="5" name="Slide Number Placeholder 4"/>
          <p:cNvSpPr>
            <a:spLocks noGrp="1"/>
          </p:cNvSpPr>
          <p:nvPr>
            <p:ph type="sldNum" sz="quarter" idx="12"/>
          </p:nvPr>
        </p:nvSpPr>
        <p:spPr/>
        <p:txBody>
          <a:bodyPr/>
          <a:lstStyle/>
          <a:p>
            <a:fld id="{1877DA17-AE8C-4E8A-9D22-6317634FEA89}" type="slidenum">
              <a:rPr lang="en-CA" noProof="0" smtClean="0"/>
              <a:t>17</a:t>
            </a:fld>
            <a:endParaRPr lang="en-CA" noProof="0" dirty="0"/>
          </a:p>
        </p:txBody>
      </p:sp>
      <p:sp>
        <p:nvSpPr>
          <p:cNvPr id="12" name="Content Placeholder 11"/>
          <p:cNvSpPr>
            <a:spLocks noGrp="1"/>
          </p:cNvSpPr>
          <p:nvPr>
            <p:ph idx="1"/>
          </p:nvPr>
        </p:nvSpPr>
        <p:spPr/>
        <p:txBody>
          <a:bodyPr/>
          <a:lstStyle/>
          <a:p>
            <a:pPr marL="0" indent="0">
              <a:buNone/>
            </a:pPr>
            <a:r>
              <a:rPr lang="en-CA" dirty="0" smtClean="0"/>
              <a:t>Class A:</a:t>
            </a:r>
          </a:p>
          <a:p>
            <a:pPr lvl="1"/>
            <a:r>
              <a:rPr lang="en-US" altLang="en-US" dirty="0" smtClean="0"/>
              <a:t>2.5 m from </a:t>
            </a:r>
            <a:r>
              <a:rPr lang="en-US" altLang="en-US" dirty="0"/>
              <a:t>shoulder </a:t>
            </a:r>
            <a:endParaRPr lang="en-CA" dirty="0" smtClean="0"/>
          </a:p>
          <a:p>
            <a:pPr lvl="1"/>
            <a:r>
              <a:rPr lang="en-CA" dirty="0" smtClean="0"/>
              <a:t>Clover mowing</a:t>
            </a:r>
          </a:p>
          <a:p>
            <a:pPr lvl="1"/>
            <a:r>
              <a:rPr lang="en-CA" dirty="0" smtClean="0"/>
              <a:t>Short-term solution</a:t>
            </a:r>
            <a:endParaRPr lang="en-CA" dirty="0"/>
          </a:p>
        </p:txBody>
      </p:sp>
      <p:pic>
        <p:nvPicPr>
          <p:cNvPr id="13" name="Picture 3"/>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10000"/>
                    </a14:imgEffect>
                  </a14:imgLayer>
                </a14:imgProps>
              </a:ext>
              <a:ext uri="{28A0092B-C50C-407E-A947-70E740481C1C}">
                <a14:useLocalDpi xmlns:a14="http://schemas.microsoft.com/office/drawing/2010/main" val="0"/>
              </a:ext>
            </a:extLst>
          </a:blip>
          <a:srcRect l="-171" t="36813" r="61"/>
          <a:stretch/>
        </p:blipFill>
        <p:spPr bwMode="auto">
          <a:xfrm>
            <a:off x="2066695" y="4367231"/>
            <a:ext cx="5010609" cy="1899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113292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ltLang="en-US" dirty="0"/>
              <a:t>Classifications of Vegetation Control</a:t>
            </a:r>
            <a:endParaRPr lang="en-CA" dirty="0"/>
          </a:p>
        </p:txBody>
      </p:sp>
      <p:sp>
        <p:nvSpPr>
          <p:cNvPr id="3" name="Content Placeholder 2"/>
          <p:cNvSpPr>
            <a:spLocks noGrp="1"/>
          </p:cNvSpPr>
          <p:nvPr>
            <p:ph idx="1"/>
          </p:nvPr>
        </p:nvSpPr>
        <p:spPr/>
        <p:txBody>
          <a:bodyPr/>
          <a:lstStyle/>
          <a:p>
            <a:pPr marL="0" indent="0">
              <a:buNone/>
            </a:pPr>
            <a:r>
              <a:rPr lang="en-CA" dirty="0"/>
              <a:t>Class </a:t>
            </a:r>
            <a:r>
              <a:rPr lang="en-CA" dirty="0" smtClean="0"/>
              <a:t>B:</a:t>
            </a:r>
            <a:endParaRPr lang="en-CA" dirty="0"/>
          </a:p>
          <a:p>
            <a:pPr lvl="1"/>
            <a:r>
              <a:rPr lang="en-US" altLang="en-US" dirty="0" smtClean="0"/>
              <a:t>5.0 m from </a:t>
            </a:r>
            <a:r>
              <a:rPr lang="en-US" altLang="en-US" dirty="0"/>
              <a:t>shoulder </a:t>
            </a:r>
            <a:endParaRPr lang="en-CA" dirty="0" smtClean="0"/>
          </a:p>
          <a:p>
            <a:pPr lvl="1"/>
            <a:r>
              <a:rPr lang="en-CA" dirty="0" smtClean="0"/>
              <a:t>Sight distances</a:t>
            </a:r>
          </a:p>
          <a:p>
            <a:pPr lvl="1"/>
            <a:r>
              <a:rPr lang="en-CA" dirty="0" smtClean="0"/>
              <a:t>Cost-effective</a:t>
            </a:r>
            <a:endParaRPr lang="en-CA" dirty="0"/>
          </a:p>
        </p:txBody>
      </p:sp>
      <p:sp>
        <p:nvSpPr>
          <p:cNvPr id="4" name="Date Placeholder 3"/>
          <p:cNvSpPr>
            <a:spLocks noGrp="1"/>
          </p:cNvSpPr>
          <p:nvPr>
            <p:ph type="dt" sz="half" idx="10"/>
          </p:nvPr>
        </p:nvSpPr>
        <p:spPr/>
        <p:txBody>
          <a:bodyPr/>
          <a:lstStyle/>
          <a:p>
            <a:r>
              <a:rPr lang="en-US" smtClean="0"/>
              <a:t>Government of Yukon</a:t>
            </a:r>
            <a:endParaRPr lang="en-CA" dirty="0" smtClean="0"/>
          </a:p>
        </p:txBody>
      </p:sp>
      <p:sp>
        <p:nvSpPr>
          <p:cNvPr id="5" name="Slide Number Placeholder 4"/>
          <p:cNvSpPr>
            <a:spLocks noGrp="1"/>
          </p:cNvSpPr>
          <p:nvPr>
            <p:ph type="sldNum" sz="quarter" idx="12"/>
          </p:nvPr>
        </p:nvSpPr>
        <p:spPr/>
        <p:txBody>
          <a:bodyPr/>
          <a:lstStyle/>
          <a:p>
            <a:fld id="{1877DA17-AE8C-4E8A-9D22-6317634FEA89}" type="slidenum">
              <a:rPr lang="en-CA" noProof="0" smtClean="0"/>
              <a:t>18</a:t>
            </a:fld>
            <a:endParaRPr lang="en-CA" noProof="0" dirty="0"/>
          </a:p>
        </p:txBody>
      </p:sp>
      <p:pic>
        <p:nvPicPr>
          <p:cNvPr id="7" name="Picture 3"/>
          <p:cNvPicPr>
            <a:picLocks noChangeAspect="1"/>
          </p:cNvPicPr>
          <p:nvPr/>
        </p:nvPicPr>
        <p:blipFill rotWithShape="1">
          <a:blip r:embed="rId2">
            <a:extLst>
              <a:ext uri="{28A0092B-C50C-407E-A947-70E740481C1C}">
                <a14:useLocalDpi xmlns:a14="http://schemas.microsoft.com/office/drawing/2010/main" val="0"/>
              </a:ext>
            </a:extLst>
          </a:blip>
          <a:srcRect t="36252" r="-32" b="9643"/>
          <a:stretch/>
        </p:blipFill>
        <p:spPr bwMode="auto">
          <a:xfrm>
            <a:off x="2046598" y="4348535"/>
            <a:ext cx="5050804" cy="1918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511919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Agenda</a:t>
            </a:r>
            <a:endParaRPr lang="en-CA" dirty="0"/>
          </a:p>
        </p:txBody>
      </p:sp>
      <p:sp>
        <p:nvSpPr>
          <p:cNvPr id="3" name="Content Placeholder 2"/>
          <p:cNvSpPr>
            <a:spLocks noGrp="1"/>
          </p:cNvSpPr>
          <p:nvPr>
            <p:ph idx="1"/>
          </p:nvPr>
        </p:nvSpPr>
        <p:spPr>
          <a:xfrm>
            <a:off x="628650" y="2198913"/>
            <a:ext cx="5287518" cy="3978049"/>
          </a:xfrm>
        </p:spPr>
        <p:txBody>
          <a:bodyPr/>
          <a:lstStyle/>
          <a:p>
            <a:r>
              <a:rPr lang="en-US" altLang="en-US" dirty="0" smtClean="0"/>
              <a:t>Who are we?</a:t>
            </a:r>
          </a:p>
          <a:p>
            <a:r>
              <a:rPr lang="en-US" altLang="en-US" dirty="0" smtClean="0"/>
              <a:t>Asset Management Principles</a:t>
            </a:r>
          </a:p>
          <a:p>
            <a:r>
              <a:rPr lang="en-US" altLang="en-US" dirty="0" smtClean="0"/>
              <a:t>Vegetation Management System</a:t>
            </a:r>
          </a:p>
          <a:p>
            <a:r>
              <a:rPr lang="en-US" altLang="en-US" dirty="0" smtClean="0"/>
              <a:t>Line Painting Program</a:t>
            </a:r>
          </a:p>
          <a:p>
            <a:endParaRPr lang="en-US" altLang="en-US" dirty="0" smtClean="0"/>
          </a:p>
          <a:p>
            <a:endParaRPr lang="en-US" altLang="en-US" dirty="0" smtClean="0"/>
          </a:p>
        </p:txBody>
      </p:sp>
      <p:sp>
        <p:nvSpPr>
          <p:cNvPr id="4" name="Date Placeholder 3"/>
          <p:cNvSpPr>
            <a:spLocks noGrp="1"/>
          </p:cNvSpPr>
          <p:nvPr>
            <p:ph type="dt" sz="half" idx="10"/>
          </p:nvPr>
        </p:nvSpPr>
        <p:spPr/>
        <p:txBody>
          <a:bodyPr/>
          <a:lstStyle/>
          <a:p>
            <a:r>
              <a:rPr lang="en-US" smtClean="0"/>
              <a:t>Government of Yukon</a:t>
            </a:r>
            <a:endParaRPr lang="en-CA" dirty="0" smtClean="0"/>
          </a:p>
        </p:txBody>
      </p:sp>
      <p:sp>
        <p:nvSpPr>
          <p:cNvPr id="5" name="Slide Number Placeholder 4"/>
          <p:cNvSpPr>
            <a:spLocks noGrp="1"/>
          </p:cNvSpPr>
          <p:nvPr>
            <p:ph type="sldNum" sz="quarter" idx="12"/>
          </p:nvPr>
        </p:nvSpPr>
        <p:spPr/>
        <p:txBody>
          <a:bodyPr/>
          <a:lstStyle/>
          <a:p>
            <a:fld id="{1877DA17-AE8C-4E8A-9D22-6317634FEA89}" type="slidenum">
              <a:rPr lang="en-CA" noProof="0" smtClean="0"/>
              <a:pPr/>
              <a:t>1</a:t>
            </a:fld>
            <a:endParaRPr lang="en-CA" noProof="0" dirty="0"/>
          </a:p>
        </p:txBody>
      </p:sp>
      <p:pic>
        <p:nvPicPr>
          <p:cNvPr id="6" name="Picture 4" descr="F1-02-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16168" y="2185683"/>
            <a:ext cx="2599182" cy="3991279"/>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26990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ltLang="en-US" dirty="0"/>
              <a:t>Classifications of Vegetation Control</a:t>
            </a:r>
            <a:endParaRPr lang="en-CA" dirty="0"/>
          </a:p>
        </p:txBody>
      </p:sp>
      <p:sp>
        <p:nvSpPr>
          <p:cNvPr id="3" name="Content Placeholder 2"/>
          <p:cNvSpPr>
            <a:spLocks noGrp="1"/>
          </p:cNvSpPr>
          <p:nvPr>
            <p:ph idx="1"/>
          </p:nvPr>
        </p:nvSpPr>
        <p:spPr/>
        <p:txBody>
          <a:bodyPr/>
          <a:lstStyle/>
          <a:p>
            <a:pPr marL="0" indent="0">
              <a:buNone/>
            </a:pPr>
            <a:r>
              <a:rPr lang="en-CA" dirty="0"/>
              <a:t>Class </a:t>
            </a:r>
            <a:r>
              <a:rPr lang="en-CA" dirty="0" smtClean="0"/>
              <a:t>C:</a:t>
            </a:r>
            <a:endParaRPr lang="en-CA" dirty="0"/>
          </a:p>
          <a:p>
            <a:pPr marL="685800" lvl="2"/>
            <a:r>
              <a:rPr lang="en-US" altLang="en-US" sz="2800" dirty="0" smtClean="0"/>
              <a:t>10.0 m from </a:t>
            </a:r>
            <a:r>
              <a:rPr lang="en-US" altLang="en-US" sz="2800" dirty="0"/>
              <a:t>shoulder </a:t>
            </a:r>
            <a:endParaRPr lang="en-CA" sz="2800" dirty="0" smtClean="0"/>
          </a:p>
          <a:p>
            <a:pPr lvl="1"/>
            <a:r>
              <a:rPr lang="en-CA" dirty="0" smtClean="0"/>
              <a:t>Narrower ROW and/or secondary roads</a:t>
            </a:r>
          </a:p>
          <a:p>
            <a:pPr lvl="1"/>
            <a:r>
              <a:rPr lang="en-CA" dirty="0" smtClean="0"/>
              <a:t>Significant improvement</a:t>
            </a:r>
            <a:endParaRPr lang="en-CA" dirty="0"/>
          </a:p>
        </p:txBody>
      </p:sp>
      <p:sp>
        <p:nvSpPr>
          <p:cNvPr id="4" name="Date Placeholder 3"/>
          <p:cNvSpPr>
            <a:spLocks noGrp="1"/>
          </p:cNvSpPr>
          <p:nvPr>
            <p:ph type="dt" sz="half" idx="10"/>
          </p:nvPr>
        </p:nvSpPr>
        <p:spPr/>
        <p:txBody>
          <a:bodyPr/>
          <a:lstStyle/>
          <a:p>
            <a:r>
              <a:rPr lang="en-US" smtClean="0"/>
              <a:t>Government of Yukon</a:t>
            </a:r>
            <a:endParaRPr lang="en-CA" dirty="0" smtClean="0"/>
          </a:p>
        </p:txBody>
      </p:sp>
      <p:sp>
        <p:nvSpPr>
          <p:cNvPr id="5" name="Slide Number Placeholder 4"/>
          <p:cNvSpPr>
            <a:spLocks noGrp="1"/>
          </p:cNvSpPr>
          <p:nvPr>
            <p:ph type="sldNum" sz="quarter" idx="12"/>
          </p:nvPr>
        </p:nvSpPr>
        <p:spPr/>
        <p:txBody>
          <a:bodyPr/>
          <a:lstStyle/>
          <a:p>
            <a:fld id="{1877DA17-AE8C-4E8A-9D22-6317634FEA89}" type="slidenum">
              <a:rPr lang="en-CA" noProof="0" smtClean="0"/>
              <a:t>19</a:t>
            </a:fld>
            <a:endParaRPr lang="en-CA" noProof="0" dirty="0"/>
          </a:p>
        </p:txBody>
      </p:sp>
      <p:pic>
        <p:nvPicPr>
          <p:cNvPr id="6" name="Picture 3"/>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10000"/>
                    </a14:imgEffect>
                  </a14:imgLayer>
                </a14:imgProps>
              </a:ext>
              <a:ext uri="{28A0092B-C50C-407E-A947-70E740481C1C}">
                <a14:useLocalDpi xmlns:a14="http://schemas.microsoft.com/office/drawing/2010/main" val="0"/>
              </a:ext>
            </a:extLst>
          </a:blip>
          <a:srcRect t="33055" r="253" b="9089"/>
          <a:stretch/>
        </p:blipFill>
        <p:spPr bwMode="auto">
          <a:xfrm>
            <a:off x="1932675" y="4335154"/>
            <a:ext cx="5278650" cy="2021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595566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ltLang="en-US" dirty="0"/>
              <a:t>Classifications of Vegetation Control</a:t>
            </a:r>
            <a:endParaRPr lang="en-CA" dirty="0"/>
          </a:p>
        </p:txBody>
      </p:sp>
      <p:sp>
        <p:nvSpPr>
          <p:cNvPr id="3" name="Content Placeholder 2"/>
          <p:cNvSpPr>
            <a:spLocks noGrp="1"/>
          </p:cNvSpPr>
          <p:nvPr>
            <p:ph idx="1"/>
          </p:nvPr>
        </p:nvSpPr>
        <p:spPr>
          <a:xfrm>
            <a:off x="628650" y="1999717"/>
            <a:ext cx="7886700" cy="4177246"/>
          </a:xfrm>
        </p:spPr>
        <p:txBody>
          <a:bodyPr>
            <a:normAutofit/>
          </a:bodyPr>
          <a:lstStyle/>
          <a:p>
            <a:pPr marL="1588" lvl="2" indent="0">
              <a:buNone/>
              <a:defRPr/>
            </a:pPr>
            <a:r>
              <a:rPr lang="en-CA" sz="3200" dirty="0"/>
              <a:t>Class </a:t>
            </a:r>
            <a:r>
              <a:rPr lang="en-CA" sz="3200" dirty="0" smtClean="0"/>
              <a:t>D:</a:t>
            </a:r>
          </a:p>
          <a:p>
            <a:pPr marL="287338" lvl="2" indent="-285750">
              <a:defRPr/>
            </a:pPr>
            <a:r>
              <a:rPr lang="en-US" altLang="en-US" sz="1400" dirty="0" smtClean="0"/>
              <a:t>Full </a:t>
            </a:r>
            <a:r>
              <a:rPr lang="en-US" altLang="en-US" sz="1400" dirty="0"/>
              <a:t>Width </a:t>
            </a:r>
            <a:r>
              <a:rPr lang="en-US" altLang="en-US" sz="1400" dirty="0" err="1"/>
              <a:t>RoW</a:t>
            </a:r>
            <a:r>
              <a:rPr lang="en-US" altLang="en-US" sz="1400" dirty="0"/>
              <a:t> Clearing to the lesser of the following</a:t>
            </a:r>
            <a:r>
              <a:rPr lang="en-US" altLang="en-US" sz="1400" dirty="0" smtClean="0"/>
              <a:t>:</a:t>
            </a:r>
          </a:p>
          <a:p>
            <a:pPr marL="687388" lvl="3">
              <a:buFont typeface="Arial" charset="0"/>
              <a:buChar char="•"/>
              <a:defRPr/>
            </a:pPr>
            <a:r>
              <a:rPr lang="en-US" altLang="en-US" sz="1400" dirty="0" smtClean="0"/>
              <a:t>Original </a:t>
            </a:r>
            <a:r>
              <a:rPr lang="en-US" altLang="en-US" sz="1400" dirty="0"/>
              <a:t>mature old growth vegetation</a:t>
            </a:r>
          </a:p>
          <a:p>
            <a:pPr marL="687388" lvl="3">
              <a:buFont typeface="Arial" charset="0"/>
              <a:buChar char="•"/>
              <a:defRPr/>
            </a:pPr>
            <a:r>
              <a:rPr lang="en-US" altLang="en-US" sz="1400" dirty="0"/>
              <a:t>A transmission line adjacent to the roadway</a:t>
            </a:r>
          </a:p>
          <a:p>
            <a:pPr marL="687388" lvl="3">
              <a:buFont typeface="Arial" charset="0"/>
              <a:buChar char="•"/>
              <a:defRPr/>
            </a:pPr>
            <a:r>
              <a:rPr lang="en-US" altLang="en-US" sz="1400" dirty="0"/>
              <a:t>The inside of an interceptor ditch</a:t>
            </a:r>
          </a:p>
          <a:p>
            <a:pPr marL="687388" lvl="3">
              <a:buFont typeface="Arial" charset="0"/>
              <a:buChar char="•"/>
              <a:defRPr/>
            </a:pPr>
            <a:r>
              <a:rPr lang="en-US" altLang="en-US" sz="1400" dirty="0"/>
              <a:t>A private fence</a:t>
            </a:r>
          </a:p>
          <a:p>
            <a:pPr marL="687388" lvl="3">
              <a:buFont typeface="Arial" charset="0"/>
              <a:buChar char="•"/>
              <a:defRPr/>
            </a:pPr>
            <a:r>
              <a:rPr lang="en-US" altLang="en-US" sz="1400" dirty="0"/>
              <a:t>The surveyed highway right of way (</a:t>
            </a:r>
            <a:r>
              <a:rPr lang="en-US" altLang="en-US" sz="1400" dirty="0" smtClean="0"/>
              <a:t>20 to 30 m </a:t>
            </a:r>
            <a:r>
              <a:rPr lang="en-US" altLang="en-US" sz="1400" dirty="0"/>
              <a:t>from centerline)</a:t>
            </a:r>
          </a:p>
          <a:p>
            <a:pPr marL="230188"/>
            <a:endParaRPr lang="en-CA" sz="2000" dirty="0"/>
          </a:p>
        </p:txBody>
      </p:sp>
      <p:sp>
        <p:nvSpPr>
          <p:cNvPr id="4" name="Date Placeholder 3"/>
          <p:cNvSpPr>
            <a:spLocks noGrp="1"/>
          </p:cNvSpPr>
          <p:nvPr>
            <p:ph type="dt" sz="half" idx="10"/>
          </p:nvPr>
        </p:nvSpPr>
        <p:spPr/>
        <p:txBody>
          <a:bodyPr/>
          <a:lstStyle/>
          <a:p>
            <a:r>
              <a:rPr lang="en-US" smtClean="0"/>
              <a:t>Government of Yukon</a:t>
            </a:r>
            <a:endParaRPr lang="en-CA" dirty="0" smtClean="0"/>
          </a:p>
        </p:txBody>
      </p:sp>
      <p:sp>
        <p:nvSpPr>
          <p:cNvPr id="5" name="Slide Number Placeholder 4"/>
          <p:cNvSpPr>
            <a:spLocks noGrp="1"/>
          </p:cNvSpPr>
          <p:nvPr>
            <p:ph type="sldNum" sz="quarter" idx="12"/>
          </p:nvPr>
        </p:nvSpPr>
        <p:spPr/>
        <p:txBody>
          <a:bodyPr/>
          <a:lstStyle/>
          <a:p>
            <a:fld id="{1877DA17-AE8C-4E8A-9D22-6317634FEA89}" type="slidenum">
              <a:rPr lang="en-CA" noProof="0" smtClean="0"/>
              <a:t>20</a:t>
            </a:fld>
            <a:endParaRPr lang="en-CA" noProof="0" dirty="0"/>
          </a:p>
        </p:txBody>
      </p:sp>
      <p:pic>
        <p:nvPicPr>
          <p:cNvPr id="6" name="Picture 3"/>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10000"/>
                    </a14:imgEffect>
                  </a14:imgLayer>
                </a14:imgProps>
              </a:ext>
              <a:ext uri="{28A0092B-C50C-407E-A947-70E740481C1C}">
                <a14:useLocalDpi xmlns:a14="http://schemas.microsoft.com/office/drawing/2010/main" val="0"/>
              </a:ext>
            </a:extLst>
          </a:blip>
          <a:srcRect l="-1" t="25819" r="-79" b="9115"/>
          <a:stretch/>
        </p:blipFill>
        <p:spPr bwMode="auto">
          <a:xfrm>
            <a:off x="1910946" y="4521955"/>
            <a:ext cx="5322109" cy="17691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010728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VMS Levels of Service</a:t>
            </a:r>
            <a:endParaRPr lang="en-CA"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1756246565"/>
              </p:ext>
            </p:extLst>
          </p:nvPr>
        </p:nvGraphicFramePr>
        <p:xfrm>
          <a:off x="2086294" y="1875791"/>
          <a:ext cx="4971411" cy="4480560"/>
        </p:xfrm>
        <a:graphic>
          <a:graphicData uri="http://schemas.openxmlformats.org/drawingml/2006/table">
            <a:tbl>
              <a:tblPr firstRow="1" bandRow="1">
                <a:tableStyleId>{5C22544A-7EE6-4342-B048-85BDC9FD1C3A}</a:tableStyleId>
              </a:tblPr>
              <a:tblGrid>
                <a:gridCol w="1657137">
                  <a:extLst>
                    <a:ext uri="{9D8B030D-6E8A-4147-A177-3AD203B41FA5}">
                      <a16:colId xmlns:a16="http://schemas.microsoft.com/office/drawing/2014/main" val="2413685862"/>
                    </a:ext>
                  </a:extLst>
                </a:gridCol>
                <a:gridCol w="1657137">
                  <a:extLst>
                    <a:ext uri="{9D8B030D-6E8A-4147-A177-3AD203B41FA5}">
                      <a16:colId xmlns:a16="http://schemas.microsoft.com/office/drawing/2014/main" val="399756291"/>
                    </a:ext>
                  </a:extLst>
                </a:gridCol>
                <a:gridCol w="1657137">
                  <a:extLst>
                    <a:ext uri="{9D8B030D-6E8A-4147-A177-3AD203B41FA5}">
                      <a16:colId xmlns:a16="http://schemas.microsoft.com/office/drawing/2014/main" val="714182616"/>
                    </a:ext>
                  </a:extLst>
                </a:gridCol>
              </a:tblGrid>
              <a:tr h="606180">
                <a:tc>
                  <a:txBody>
                    <a:bodyPr/>
                    <a:lstStyle/>
                    <a:p>
                      <a:pPr algn="ctr"/>
                      <a:r>
                        <a:rPr lang="en-CA" dirty="0" smtClean="0"/>
                        <a:t>VMS Category</a:t>
                      </a:r>
                      <a:endParaRPr lang="en-CA" dirty="0"/>
                    </a:p>
                  </a:txBody>
                  <a:tcPr anchor="ctr"/>
                </a:tc>
                <a:tc>
                  <a:txBody>
                    <a:bodyPr/>
                    <a:lstStyle/>
                    <a:p>
                      <a:pPr algn="ctr"/>
                      <a:r>
                        <a:rPr lang="en-CA" dirty="0" smtClean="0"/>
                        <a:t>Width</a:t>
                      </a:r>
                      <a:endParaRPr lang="en-CA" dirty="0"/>
                    </a:p>
                  </a:txBody>
                  <a:tcPr anchor="ctr"/>
                </a:tc>
                <a:tc>
                  <a:txBody>
                    <a:bodyPr/>
                    <a:lstStyle/>
                    <a:p>
                      <a:pPr algn="ctr"/>
                      <a:r>
                        <a:rPr lang="en-CA" dirty="0" smtClean="0"/>
                        <a:t>Frequency</a:t>
                      </a:r>
                      <a:endParaRPr lang="en-CA" dirty="0"/>
                    </a:p>
                  </a:txBody>
                  <a:tcPr anchor="ctr"/>
                </a:tc>
                <a:extLst>
                  <a:ext uri="{0D108BD9-81ED-4DB2-BD59-A6C34878D82A}">
                    <a16:rowId xmlns:a16="http://schemas.microsoft.com/office/drawing/2014/main" val="386258539"/>
                  </a:ext>
                </a:extLst>
              </a:tr>
              <a:tr h="606180">
                <a:tc>
                  <a:txBody>
                    <a:bodyPr/>
                    <a:lstStyle/>
                    <a:p>
                      <a:pPr algn="ctr"/>
                      <a:r>
                        <a:rPr lang="en-CA" dirty="0" smtClean="0"/>
                        <a:t>1</a:t>
                      </a:r>
                      <a:endParaRPr lang="en-CA" dirty="0"/>
                    </a:p>
                  </a:txBody>
                  <a:tcPr anchor="ctr"/>
                </a:tc>
                <a:tc>
                  <a:txBody>
                    <a:bodyPr/>
                    <a:lstStyle/>
                    <a:p>
                      <a:pPr algn="ctr"/>
                      <a:r>
                        <a:rPr lang="en-CA" dirty="0" smtClean="0"/>
                        <a:t>Full Width</a:t>
                      </a:r>
                    </a:p>
                    <a:p>
                      <a:pPr algn="ctr"/>
                      <a:r>
                        <a:rPr lang="en-CA" dirty="0" smtClean="0"/>
                        <a:t>30 m</a:t>
                      </a:r>
                      <a:endParaRPr lang="en-CA" dirty="0"/>
                    </a:p>
                  </a:txBody>
                  <a:tcPr anchor="ctr"/>
                </a:tc>
                <a:tc>
                  <a:txBody>
                    <a:bodyPr/>
                    <a:lstStyle/>
                    <a:p>
                      <a:pPr algn="ctr"/>
                      <a:r>
                        <a:rPr lang="en-CA" dirty="0" smtClean="0"/>
                        <a:t>Annually</a:t>
                      </a:r>
                      <a:endParaRPr lang="en-CA" dirty="0"/>
                    </a:p>
                  </a:txBody>
                  <a:tcPr anchor="ctr"/>
                </a:tc>
                <a:extLst>
                  <a:ext uri="{0D108BD9-81ED-4DB2-BD59-A6C34878D82A}">
                    <a16:rowId xmlns:a16="http://schemas.microsoft.com/office/drawing/2014/main" val="1349521954"/>
                  </a:ext>
                </a:extLst>
              </a:tr>
              <a:tr h="606180">
                <a:tc>
                  <a:txBody>
                    <a:bodyPr/>
                    <a:lstStyle/>
                    <a:p>
                      <a:pPr algn="ctr"/>
                      <a:r>
                        <a:rPr lang="en-CA" dirty="0" smtClean="0"/>
                        <a:t>2</a:t>
                      </a:r>
                      <a:endParaRPr lang="en-CA" dirty="0"/>
                    </a:p>
                  </a:txBody>
                  <a:tcPr anchor="ctr"/>
                </a:tc>
                <a:tc>
                  <a:txBody>
                    <a:bodyPr/>
                    <a:lstStyle/>
                    <a:p>
                      <a:pPr algn="ctr"/>
                      <a:r>
                        <a:rPr lang="en-CA" dirty="0" smtClean="0"/>
                        <a:t>Full Width</a:t>
                      </a:r>
                    </a:p>
                    <a:p>
                      <a:pPr algn="ctr"/>
                      <a:r>
                        <a:rPr lang="en-CA" dirty="0" smtClean="0"/>
                        <a:t>20 – 30 m</a:t>
                      </a:r>
                      <a:endParaRPr lang="en-CA" dirty="0"/>
                    </a:p>
                  </a:txBody>
                  <a:tcPr anchor="ctr"/>
                </a:tc>
                <a:tc>
                  <a:txBody>
                    <a:bodyPr/>
                    <a:lstStyle/>
                    <a:p>
                      <a:pPr algn="ctr"/>
                      <a:r>
                        <a:rPr lang="en-CA" dirty="0" smtClean="0"/>
                        <a:t>3 years</a:t>
                      </a:r>
                      <a:endParaRPr lang="en-CA" dirty="0"/>
                    </a:p>
                  </a:txBody>
                  <a:tcPr anchor="ctr"/>
                </a:tc>
                <a:extLst>
                  <a:ext uri="{0D108BD9-81ED-4DB2-BD59-A6C34878D82A}">
                    <a16:rowId xmlns:a16="http://schemas.microsoft.com/office/drawing/2014/main" val="1604928264"/>
                  </a:ext>
                </a:extLst>
              </a:tr>
              <a:tr h="606180">
                <a:tc>
                  <a:txBody>
                    <a:bodyPr/>
                    <a:lstStyle/>
                    <a:p>
                      <a:pPr algn="ctr"/>
                      <a:r>
                        <a:rPr lang="en-CA" dirty="0" smtClean="0"/>
                        <a:t>3</a:t>
                      </a:r>
                      <a:endParaRPr lang="en-CA" dirty="0"/>
                    </a:p>
                  </a:txBody>
                  <a:tcPr anchor="ctr"/>
                </a:tc>
                <a:tc>
                  <a:txBody>
                    <a:bodyPr/>
                    <a:lstStyle/>
                    <a:p>
                      <a:pPr algn="ctr"/>
                      <a:r>
                        <a:rPr lang="en-CA" dirty="0" smtClean="0"/>
                        <a:t>Class</a:t>
                      </a:r>
                      <a:r>
                        <a:rPr lang="en-CA" baseline="0" dirty="0" smtClean="0"/>
                        <a:t> C</a:t>
                      </a:r>
                    </a:p>
                    <a:p>
                      <a:pPr algn="ctr"/>
                      <a:r>
                        <a:rPr lang="en-CA" baseline="0" dirty="0" smtClean="0"/>
                        <a:t>10 m</a:t>
                      </a:r>
                      <a:endParaRPr lang="en-CA" dirty="0"/>
                    </a:p>
                  </a:txBody>
                  <a:tcPr anchor="ctr"/>
                </a:tc>
                <a:tc>
                  <a:txBody>
                    <a:bodyPr/>
                    <a:lstStyle/>
                    <a:p>
                      <a:pPr algn="ctr"/>
                      <a:r>
                        <a:rPr lang="en-CA" dirty="0" smtClean="0"/>
                        <a:t>3 years</a:t>
                      </a:r>
                      <a:endParaRPr lang="en-CA" dirty="0"/>
                    </a:p>
                  </a:txBody>
                  <a:tcPr anchor="ctr"/>
                </a:tc>
                <a:extLst>
                  <a:ext uri="{0D108BD9-81ED-4DB2-BD59-A6C34878D82A}">
                    <a16:rowId xmlns:a16="http://schemas.microsoft.com/office/drawing/2014/main" val="1758511398"/>
                  </a:ext>
                </a:extLst>
              </a:tr>
              <a:tr h="606180">
                <a:tc>
                  <a:txBody>
                    <a:bodyPr/>
                    <a:lstStyle/>
                    <a:p>
                      <a:pPr algn="ctr"/>
                      <a:r>
                        <a:rPr lang="en-CA" dirty="0" smtClean="0"/>
                        <a:t>4</a:t>
                      </a:r>
                      <a:endParaRPr lang="en-CA" dirty="0"/>
                    </a:p>
                  </a:txBody>
                  <a:tcPr anchor="ctr"/>
                </a:tc>
                <a:tc>
                  <a:txBody>
                    <a:bodyPr/>
                    <a:lstStyle/>
                    <a:p>
                      <a:pPr algn="ctr"/>
                      <a:r>
                        <a:rPr lang="en-CA" dirty="0" smtClean="0"/>
                        <a:t>Class C</a:t>
                      </a:r>
                    </a:p>
                    <a:p>
                      <a:pPr algn="ctr"/>
                      <a:r>
                        <a:rPr lang="en-CA" dirty="0" smtClean="0"/>
                        <a:t>10 m</a:t>
                      </a:r>
                      <a:endParaRPr lang="en-CA" dirty="0"/>
                    </a:p>
                  </a:txBody>
                  <a:tcPr anchor="ctr"/>
                </a:tc>
                <a:tc>
                  <a:txBody>
                    <a:bodyPr/>
                    <a:lstStyle/>
                    <a:p>
                      <a:pPr algn="ctr"/>
                      <a:r>
                        <a:rPr lang="en-CA" dirty="0" smtClean="0"/>
                        <a:t>6 years</a:t>
                      </a:r>
                      <a:endParaRPr lang="en-CA" dirty="0"/>
                    </a:p>
                  </a:txBody>
                  <a:tcPr anchor="ctr"/>
                </a:tc>
                <a:extLst>
                  <a:ext uri="{0D108BD9-81ED-4DB2-BD59-A6C34878D82A}">
                    <a16:rowId xmlns:a16="http://schemas.microsoft.com/office/drawing/2014/main" val="3206699608"/>
                  </a:ext>
                </a:extLst>
              </a:tr>
              <a:tr h="606180">
                <a:tc>
                  <a:txBody>
                    <a:bodyPr/>
                    <a:lstStyle/>
                    <a:p>
                      <a:pPr algn="ctr"/>
                      <a:r>
                        <a:rPr lang="en-CA" dirty="0" smtClean="0"/>
                        <a:t>5</a:t>
                      </a:r>
                      <a:endParaRPr lang="en-CA" dirty="0"/>
                    </a:p>
                  </a:txBody>
                  <a:tcPr anchor="ctr"/>
                </a:tc>
                <a:tc>
                  <a:txBody>
                    <a:bodyPr/>
                    <a:lstStyle/>
                    <a:p>
                      <a:pPr algn="ctr"/>
                      <a:r>
                        <a:rPr lang="en-CA" dirty="0" smtClean="0"/>
                        <a:t>Class B</a:t>
                      </a:r>
                    </a:p>
                    <a:p>
                      <a:pPr algn="ctr"/>
                      <a:r>
                        <a:rPr lang="en-CA" dirty="0" smtClean="0"/>
                        <a:t>5 m</a:t>
                      </a:r>
                      <a:endParaRPr lang="en-CA" dirty="0"/>
                    </a:p>
                  </a:txBody>
                  <a:tcPr anchor="ctr"/>
                </a:tc>
                <a:tc>
                  <a:txBody>
                    <a:bodyPr/>
                    <a:lstStyle/>
                    <a:p>
                      <a:pPr algn="ctr"/>
                      <a:r>
                        <a:rPr lang="en-CA" dirty="0" smtClean="0"/>
                        <a:t>6 years</a:t>
                      </a:r>
                      <a:endParaRPr lang="en-CA" dirty="0"/>
                    </a:p>
                  </a:txBody>
                  <a:tcPr anchor="ctr"/>
                </a:tc>
                <a:extLst>
                  <a:ext uri="{0D108BD9-81ED-4DB2-BD59-A6C34878D82A}">
                    <a16:rowId xmlns:a16="http://schemas.microsoft.com/office/drawing/2014/main" val="472167692"/>
                  </a:ext>
                </a:extLst>
              </a:tr>
              <a:tr h="606180">
                <a:tc>
                  <a:txBody>
                    <a:bodyPr/>
                    <a:lstStyle/>
                    <a:p>
                      <a:pPr algn="ctr"/>
                      <a:r>
                        <a:rPr lang="en-CA" dirty="0" smtClean="0"/>
                        <a:t>6</a:t>
                      </a:r>
                      <a:endParaRPr lang="en-CA" dirty="0"/>
                    </a:p>
                  </a:txBody>
                  <a:tcPr anchor="ctr"/>
                </a:tc>
                <a:tc>
                  <a:txBody>
                    <a:bodyPr/>
                    <a:lstStyle/>
                    <a:p>
                      <a:pPr algn="ctr"/>
                      <a:r>
                        <a:rPr lang="en-CA" dirty="0" smtClean="0"/>
                        <a:t>Class B</a:t>
                      </a:r>
                    </a:p>
                    <a:p>
                      <a:pPr algn="ctr"/>
                      <a:r>
                        <a:rPr lang="en-CA" dirty="0" smtClean="0"/>
                        <a:t>5 m</a:t>
                      </a:r>
                      <a:endParaRPr lang="en-CA" dirty="0"/>
                    </a:p>
                  </a:txBody>
                  <a:tcPr anchor="ctr"/>
                </a:tc>
                <a:tc>
                  <a:txBody>
                    <a:bodyPr/>
                    <a:lstStyle/>
                    <a:p>
                      <a:pPr algn="ctr"/>
                      <a:r>
                        <a:rPr lang="en-CA" dirty="0" smtClean="0"/>
                        <a:t>12 years</a:t>
                      </a:r>
                      <a:endParaRPr lang="en-CA" dirty="0"/>
                    </a:p>
                  </a:txBody>
                  <a:tcPr anchor="ctr"/>
                </a:tc>
                <a:extLst>
                  <a:ext uri="{0D108BD9-81ED-4DB2-BD59-A6C34878D82A}">
                    <a16:rowId xmlns:a16="http://schemas.microsoft.com/office/drawing/2014/main" val="3311932826"/>
                  </a:ext>
                </a:extLst>
              </a:tr>
            </a:tbl>
          </a:graphicData>
        </a:graphic>
      </p:graphicFrame>
      <p:sp>
        <p:nvSpPr>
          <p:cNvPr id="4" name="Date Placeholder 3"/>
          <p:cNvSpPr>
            <a:spLocks noGrp="1"/>
          </p:cNvSpPr>
          <p:nvPr>
            <p:ph type="dt" sz="half" idx="10"/>
          </p:nvPr>
        </p:nvSpPr>
        <p:spPr/>
        <p:txBody>
          <a:bodyPr/>
          <a:lstStyle/>
          <a:p>
            <a:r>
              <a:rPr lang="en-US" dirty="0" smtClean="0"/>
              <a:t>Government of Yukon</a:t>
            </a:r>
            <a:endParaRPr lang="en-CA" dirty="0" smtClean="0"/>
          </a:p>
        </p:txBody>
      </p:sp>
      <p:sp>
        <p:nvSpPr>
          <p:cNvPr id="5" name="Slide Number Placeholder 4"/>
          <p:cNvSpPr>
            <a:spLocks noGrp="1"/>
          </p:cNvSpPr>
          <p:nvPr>
            <p:ph type="sldNum" sz="quarter" idx="12"/>
          </p:nvPr>
        </p:nvSpPr>
        <p:spPr/>
        <p:txBody>
          <a:bodyPr/>
          <a:lstStyle/>
          <a:p>
            <a:fld id="{1877DA17-AE8C-4E8A-9D22-6317634FEA89}" type="slidenum">
              <a:rPr lang="en-CA" noProof="0" smtClean="0"/>
              <a:t>21</a:t>
            </a:fld>
            <a:endParaRPr lang="en-CA" noProof="0" dirty="0"/>
          </a:p>
        </p:txBody>
      </p:sp>
    </p:spTree>
    <p:extLst>
      <p:ext uri="{BB962C8B-B14F-4D97-AF65-F5344CB8AC3E}">
        <p14:creationId xmlns:p14="http://schemas.microsoft.com/office/powerpoint/2010/main" val="274308520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877DA17-AE8C-4E8A-9D22-6317634FEA89}" type="slidenum">
              <a:rPr lang="en-CA" noProof="0" smtClean="0">
                <a:solidFill>
                  <a:schemeClr val="tx1"/>
                </a:solidFill>
              </a:rPr>
              <a:t>22</a:t>
            </a:fld>
            <a:endParaRPr lang="en-CA" noProof="0" dirty="0">
              <a:solidFill>
                <a:schemeClr val="tx1"/>
              </a:solidFill>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3000" y="0"/>
            <a:ext cx="6858000" cy="6858000"/>
          </a:xfrm>
          <a:prstGeom prst="rect">
            <a:avLst/>
          </a:prstGeom>
        </p:spPr>
      </p:pic>
      <p:sp>
        <p:nvSpPr>
          <p:cNvPr id="8" name="Title 1"/>
          <p:cNvSpPr txBox="1">
            <a:spLocks/>
          </p:cNvSpPr>
          <p:nvPr/>
        </p:nvSpPr>
        <p:spPr>
          <a:xfrm>
            <a:off x="545523" y="-135082"/>
            <a:ext cx="5211041" cy="789709"/>
          </a:xfrm>
          <a:prstGeom prst="rect">
            <a:avLst/>
          </a:prstGeom>
        </p:spPr>
        <p:txBody>
          <a:bodyPr vert="horz" lIns="91440" tIns="45720" rIns="91440" bIns="45720" rtlCol="0" anchor="ctr">
            <a:normAutofit/>
          </a:bodyPr>
          <a:lstStyle>
            <a:lvl1pPr algn="ctr" defTabSz="914400" rtl="0" eaLnBrk="1" latinLnBrk="0" hangingPunct="1">
              <a:lnSpc>
                <a:spcPct val="100000"/>
              </a:lnSpc>
              <a:spcBef>
                <a:spcPct val="0"/>
              </a:spcBef>
              <a:buNone/>
              <a:defRPr sz="4400" b="1" kern="1200">
                <a:solidFill>
                  <a:schemeClr val="accent1"/>
                </a:solidFill>
                <a:latin typeface="+mj-lt"/>
                <a:ea typeface="+mj-ea"/>
                <a:cs typeface="+mj-cs"/>
              </a:defRPr>
            </a:lvl1pPr>
          </a:lstStyle>
          <a:p>
            <a:r>
              <a:rPr lang="en-CA" sz="3600" dirty="0" smtClean="0"/>
              <a:t>VMS: Year 1 of 6</a:t>
            </a:r>
            <a:endParaRPr lang="en-CA" sz="3600" dirty="0"/>
          </a:p>
        </p:txBody>
      </p:sp>
    </p:spTree>
    <p:extLst>
      <p:ext uri="{BB962C8B-B14F-4D97-AF65-F5344CB8AC3E}">
        <p14:creationId xmlns:p14="http://schemas.microsoft.com/office/powerpoint/2010/main" val="247595763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877DA17-AE8C-4E8A-9D22-6317634FEA89}" type="slidenum">
              <a:rPr lang="en-CA" noProof="0" smtClean="0">
                <a:solidFill>
                  <a:schemeClr val="tx1"/>
                </a:solidFill>
              </a:rPr>
              <a:t>23</a:t>
            </a:fld>
            <a:endParaRPr lang="en-CA" noProof="0" dirty="0">
              <a:solidFill>
                <a:schemeClr val="tx1"/>
              </a:solidFill>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3000" y="0"/>
            <a:ext cx="6858000" cy="6858000"/>
          </a:xfrm>
          <a:prstGeom prst="rect">
            <a:avLst/>
          </a:prstGeom>
        </p:spPr>
      </p:pic>
      <p:sp>
        <p:nvSpPr>
          <p:cNvPr id="7" name="Title 1"/>
          <p:cNvSpPr txBox="1">
            <a:spLocks/>
          </p:cNvSpPr>
          <p:nvPr/>
        </p:nvSpPr>
        <p:spPr>
          <a:xfrm>
            <a:off x="545523" y="-135082"/>
            <a:ext cx="5211041" cy="789709"/>
          </a:xfrm>
          <a:prstGeom prst="rect">
            <a:avLst/>
          </a:prstGeom>
        </p:spPr>
        <p:txBody>
          <a:bodyPr vert="horz" lIns="91440" tIns="45720" rIns="91440" bIns="45720" rtlCol="0" anchor="ctr">
            <a:normAutofit/>
          </a:bodyPr>
          <a:lstStyle>
            <a:lvl1pPr algn="ctr" defTabSz="914400" rtl="0" eaLnBrk="1" latinLnBrk="0" hangingPunct="1">
              <a:lnSpc>
                <a:spcPct val="100000"/>
              </a:lnSpc>
              <a:spcBef>
                <a:spcPct val="0"/>
              </a:spcBef>
              <a:buNone/>
              <a:defRPr sz="4400" b="1" kern="1200">
                <a:solidFill>
                  <a:schemeClr val="accent1"/>
                </a:solidFill>
                <a:latin typeface="+mj-lt"/>
                <a:ea typeface="+mj-ea"/>
                <a:cs typeface="+mj-cs"/>
              </a:defRPr>
            </a:lvl1pPr>
          </a:lstStyle>
          <a:p>
            <a:r>
              <a:rPr lang="en-CA" sz="3600" dirty="0" smtClean="0"/>
              <a:t>VMS: Year 2 of 6</a:t>
            </a:r>
            <a:endParaRPr lang="en-CA" sz="3600" dirty="0"/>
          </a:p>
        </p:txBody>
      </p:sp>
    </p:spTree>
    <p:extLst>
      <p:ext uri="{BB962C8B-B14F-4D97-AF65-F5344CB8AC3E}">
        <p14:creationId xmlns:p14="http://schemas.microsoft.com/office/powerpoint/2010/main" val="356567702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877DA17-AE8C-4E8A-9D22-6317634FEA89}" type="slidenum">
              <a:rPr lang="en-CA" noProof="0" smtClean="0">
                <a:solidFill>
                  <a:schemeClr val="tx1"/>
                </a:solidFill>
              </a:rPr>
              <a:t>24</a:t>
            </a:fld>
            <a:endParaRPr lang="en-CA" noProof="0" dirty="0">
              <a:solidFill>
                <a:schemeClr val="tx1"/>
              </a:solidFill>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74898" y="0"/>
            <a:ext cx="6858000" cy="6858000"/>
          </a:xfrm>
          <a:prstGeom prst="rect">
            <a:avLst/>
          </a:prstGeom>
        </p:spPr>
      </p:pic>
      <p:sp>
        <p:nvSpPr>
          <p:cNvPr id="8" name="Title 1"/>
          <p:cNvSpPr txBox="1">
            <a:spLocks/>
          </p:cNvSpPr>
          <p:nvPr/>
        </p:nvSpPr>
        <p:spPr>
          <a:xfrm>
            <a:off x="545523" y="-135082"/>
            <a:ext cx="5211041" cy="789709"/>
          </a:xfrm>
          <a:prstGeom prst="rect">
            <a:avLst/>
          </a:prstGeom>
        </p:spPr>
        <p:txBody>
          <a:bodyPr vert="horz" lIns="91440" tIns="45720" rIns="91440" bIns="45720" rtlCol="0" anchor="ctr">
            <a:normAutofit/>
          </a:bodyPr>
          <a:lstStyle>
            <a:lvl1pPr algn="ctr" defTabSz="914400" rtl="0" eaLnBrk="1" latinLnBrk="0" hangingPunct="1">
              <a:lnSpc>
                <a:spcPct val="100000"/>
              </a:lnSpc>
              <a:spcBef>
                <a:spcPct val="0"/>
              </a:spcBef>
              <a:buNone/>
              <a:defRPr sz="4400" b="1" kern="1200">
                <a:solidFill>
                  <a:schemeClr val="accent1"/>
                </a:solidFill>
                <a:latin typeface="+mj-lt"/>
                <a:ea typeface="+mj-ea"/>
                <a:cs typeface="+mj-cs"/>
              </a:defRPr>
            </a:lvl1pPr>
          </a:lstStyle>
          <a:p>
            <a:r>
              <a:rPr lang="en-CA" sz="3600" dirty="0" smtClean="0"/>
              <a:t>VMS: Year 3 of 6</a:t>
            </a:r>
            <a:endParaRPr lang="en-CA" sz="3600" dirty="0"/>
          </a:p>
        </p:txBody>
      </p:sp>
    </p:spTree>
    <p:extLst>
      <p:ext uri="{BB962C8B-B14F-4D97-AF65-F5344CB8AC3E}">
        <p14:creationId xmlns:p14="http://schemas.microsoft.com/office/powerpoint/2010/main" val="51639380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877DA17-AE8C-4E8A-9D22-6317634FEA89}" type="slidenum">
              <a:rPr lang="en-CA" noProof="0" smtClean="0">
                <a:solidFill>
                  <a:schemeClr val="tx1"/>
                </a:solidFill>
              </a:rPr>
              <a:t>25</a:t>
            </a:fld>
            <a:endParaRPr lang="en-CA" noProof="0" dirty="0">
              <a:solidFill>
                <a:schemeClr val="tx1"/>
              </a:solidFill>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3000" y="0"/>
            <a:ext cx="6858000" cy="6858000"/>
          </a:xfrm>
          <a:prstGeom prst="rect">
            <a:avLst/>
          </a:prstGeom>
        </p:spPr>
      </p:pic>
      <p:sp>
        <p:nvSpPr>
          <p:cNvPr id="8" name="Title 1"/>
          <p:cNvSpPr txBox="1">
            <a:spLocks/>
          </p:cNvSpPr>
          <p:nvPr/>
        </p:nvSpPr>
        <p:spPr>
          <a:xfrm>
            <a:off x="545523" y="-135082"/>
            <a:ext cx="5211041" cy="789709"/>
          </a:xfrm>
          <a:prstGeom prst="rect">
            <a:avLst/>
          </a:prstGeom>
        </p:spPr>
        <p:txBody>
          <a:bodyPr vert="horz" lIns="91440" tIns="45720" rIns="91440" bIns="45720" rtlCol="0" anchor="ctr">
            <a:normAutofit/>
          </a:bodyPr>
          <a:lstStyle>
            <a:lvl1pPr algn="ctr" defTabSz="914400" rtl="0" eaLnBrk="1" latinLnBrk="0" hangingPunct="1">
              <a:lnSpc>
                <a:spcPct val="100000"/>
              </a:lnSpc>
              <a:spcBef>
                <a:spcPct val="0"/>
              </a:spcBef>
              <a:buNone/>
              <a:defRPr sz="4400" b="1" kern="1200">
                <a:solidFill>
                  <a:schemeClr val="accent1"/>
                </a:solidFill>
                <a:latin typeface="+mj-lt"/>
                <a:ea typeface="+mj-ea"/>
                <a:cs typeface="+mj-cs"/>
              </a:defRPr>
            </a:lvl1pPr>
          </a:lstStyle>
          <a:p>
            <a:r>
              <a:rPr lang="en-CA" sz="3600" dirty="0" smtClean="0"/>
              <a:t>VMS: Year 4 of 6</a:t>
            </a:r>
            <a:endParaRPr lang="en-CA" sz="3600" dirty="0"/>
          </a:p>
        </p:txBody>
      </p:sp>
    </p:spTree>
    <p:extLst>
      <p:ext uri="{BB962C8B-B14F-4D97-AF65-F5344CB8AC3E}">
        <p14:creationId xmlns:p14="http://schemas.microsoft.com/office/powerpoint/2010/main" val="327054006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877DA17-AE8C-4E8A-9D22-6317634FEA89}" type="slidenum">
              <a:rPr lang="en-CA" noProof="0" smtClean="0">
                <a:solidFill>
                  <a:schemeClr val="tx1"/>
                </a:solidFill>
              </a:rPr>
              <a:t>26</a:t>
            </a:fld>
            <a:endParaRPr lang="en-CA" noProof="0" dirty="0">
              <a:solidFill>
                <a:schemeClr val="tx1"/>
              </a:solidFill>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3000" y="0"/>
            <a:ext cx="6858000" cy="6858000"/>
          </a:xfrm>
          <a:prstGeom prst="rect">
            <a:avLst/>
          </a:prstGeom>
        </p:spPr>
      </p:pic>
      <p:sp>
        <p:nvSpPr>
          <p:cNvPr id="8" name="Title 1"/>
          <p:cNvSpPr txBox="1">
            <a:spLocks/>
          </p:cNvSpPr>
          <p:nvPr/>
        </p:nvSpPr>
        <p:spPr>
          <a:xfrm>
            <a:off x="545523" y="-135082"/>
            <a:ext cx="5211041" cy="789709"/>
          </a:xfrm>
          <a:prstGeom prst="rect">
            <a:avLst/>
          </a:prstGeom>
        </p:spPr>
        <p:txBody>
          <a:bodyPr vert="horz" lIns="91440" tIns="45720" rIns="91440" bIns="45720" rtlCol="0" anchor="ctr">
            <a:normAutofit/>
          </a:bodyPr>
          <a:lstStyle>
            <a:lvl1pPr algn="ctr" defTabSz="914400" rtl="0" eaLnBrk="1" latinLnBrk="0" hangingPunct="1">
              <a:lnSpc>
                <a:spcPct val="100000"/>
              </a:lnSpc>
              <a:spcBef>
                <a:spcPct val="0"/>
              </a:spcBef>
              <a:buNone/>
              <a:defRPr sz="4400" b="1" kern="1200">
                <a:solidFill>
                  <a:schemeClr val="accent1"/>
                </a:solidFill>
                <a:latin typeface="+mj-lt"/>
                <a:ea typeface="+mj-ea"/>
                <a:cs typeface="+mj-cs"/>
              </a:defRPr>
            </a:lvl1pPr>
          </a:lstStyle>
          <a:p>
            <a:r>
              <a:rPr lang="en-CA" sz="3600" dirty="0" smtClean="0"/>
              <a:t>VMS: Year 5 of 6</a:t>
            </a:r>
            <a:endParaRPr lang="en-CA" sz="3600" dirty="0"/>
          </a:p>
        </p:txBody>
      </p:sp>
    </p:spTree>
    <p:extLst>
      <p:ext uri="{BB962C8B-B14F-4D97-AF65-F5344CB8AC3E}">
        <p14:creationId xmlns:p14="http://schemas.microsoft.com/office/powerpoint/2010/main" val="82743688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877DA17-AE8C-4E8A-9D22-6317634FEA89}" type="slidenum">
              <a:rPr lang="en-CA" noProof="0" smtClean="0">
                <a:solidFill>
                  <a:schemeClr val="tx1"/>
                </a:solidFill>
              </a:rPr>
              <a:t>27</a:t>
            </a:fld>
            <a:endParaRPr lang="en-CA" noProof="0" dirty="0">
              <a:solidFill>
                <a:schemeClr val="tx1"/>
              </a:solidFill>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3000" y="0"/>
            <a:ext cx="6858000" cy="6858000"/>
          </a:xfrm>
          <a:prstGeom prst="rect">
            <a:avLst/>
          </a:prstGeom>
        </p:spPr>
      </p:pic>
      <p:sp>
        <p:nvSpPr>
          <p:cNvPr id="8" name="Title 1"/>
          <p:cNvSpPr txBox="1">
            <a:spLocks/>
          </p:cNvSpPr>
          <p:nvPr/>
        </p:nvSpPr>
        <p:spPr>
          <a:xfrm>
            <a:off x="545523" y="-135082"/>
            <a:ext cx="5211041" cy="789709"/>
          </a:xfrm>
          <a:prstGeom prst="rect">
            <a:avLst/>
          </a:prstGeom>
        </p:spPr>
        <p:txBody>
          <a:bodyPr vert="horz" lIns="91440" tIns="45720" rIns="91440" bIns="45720" rtlCol="0" anchor="ctr">
            <a:normAutofit/>
          </a:bodyPr>
          <a:lstStyle>
            <a:lvl1pPr algn="ctr" defTabSz="914400" rtl="0" eaLnBrk="1" latinLnBrk="0" hangingPunct="1">
              <a:lnSpc>
                <a:spcPct val="100000"/>
              </a:lnSpc>
              <a:spcBef>
                <a:spcPct val="0"/>
              </a:spcBef>
              <a:buNone/>
              <a:defRPr sz="4400" b="1" kern="1200">
                <a:solidFill>
                  <a:schemeClr val="accent1"/>
                </a:solidFill>
                <a:latin typeface="+mj-lt"/>
                <a:ea typeface="+mj-ea"/>
                <a:cs typeface="+mj-cs"/>
              </a:defRPr>
            </a:lvl1pPr>
          </a:lstStyle>
          <a:p>
            <a:r>
              <a:rPr lang="en-CA" sz="3600" dirty="0" smtClean="0"/>
              <a:t>VMS: Year 6 of 6</a:t>
            </a:r>
            <a:endParaRPr lang="en-CA" sz="3600" dirty="0"/>
          </a:p>
        </p:txBody>
      </p:sp>
    </p:spTree>
    <p:extLst>
      <p:ext uri="{BB962C8B-B14F-4D97-AF65-F5344CB8AC3E}">
        <p14:creationId xmlns:p14="http://schemas.microsoft.com/office/powerpoint/2010/main" val="331442978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Expected Benefits</a:t>
            </a:r>
            <a:endParaRPr lang="en-CA" dirty="0"/>
          </a:p>
        </p:txBody>
      </p:sp>
      <p:sp>
        <p:nvSpPr>
          <p:cNvPr id="3" name="Content Placeholder 2"/>
          <p:cNvSpPr>
            <a:spLocks noGrp="1"/>
          </p:cNvSpPr>
          <p:nvPr>
            <p:ph idx="1"/>
          </p:nvPr>
        </p:nvSpPr>
        <p:spPr/>
        <p:txBody>
          <a:bodyPr/>
          <a:lstStyle/>
          <a:p>
            <a:r>
              <a:rPr lang="en-CA" dirty="0" smtClean="0"/>
              <a:t>Improved highway safety</a:t>
            </a:r>
          </a:p>
          <a:p>
            <a:pPr lvl="1"/>
            <a:r>
              <a:rPr lang="en-CA" dirty="0" smtClean="0"/>
              <a:t>Visibility</a:t>
            </a:r>
          </a:p>
          <a:p>
            <a:pPr lvl="1"/>
            <a:r>
              <a:rPr lang="en-CA" dirty="0" smtClean="0"/>
              <a:t>Wildlife</a:t>
            </a:r>
          </a:p>
          <a:p>
            <a:r>
              <a:rPr lang="en-CA" dirty="0" smtClean="0"/>
              <a:t>Increased highway life cycle</a:t>
            </a:r>
          </a:p>
          <a:p>
            <a:r>
              <a:rPr lang="en-CA" dirty="0" smtClean="0"/>
              <a:t>Effective budget allocation</a:t>
            </a:r>
            <a:endParaRPr lang="en-CA" dirty="0"/>
          </a:p>
        </p:txBody>
      </p:sp>
      <p:sp>
        <p:nvSpPr>
          <p:cNvPr id="4" name="Date Placeholder 3"/>
          <p:cNvSpPr>
            <a:spLocks noGrp="1"/>
          </p:cNvSpPr>
          <p:nvPr>
            <p:ph type="dt" sz="half" idx="10"/>
          </p:nvPr>
        </p:nvSpPr>
        <p:spPr/>
        <p:txBody>
          <a:bodyPr/>
          <a:lstStyle/>
          <a:p>
            <a:r>
              <a:rPr lang="en-US" dirty="0" smtClean="0"/>
              <a:t>Government of Yukon</a:t>
            </a:r>
            <a:endParaRPr lang="en-CA" dirty="0" smtClean="0"/>
          </a:p>
        </p:txBody>
      </p:sp>
      <p:sp>
        <p:nvSpPr>
          <p:cNvPr id="5" name="Slide Number Placeholder 4"/>
          <p:cNvSpPr>
            <a:spLocks noGrp="1"/>
          </p:cNvSpPr>
          <p:nvPr>
            <p:ph type="sldNum" sz="quarter" idx="12"/>
          </p:nvPr>
        </p:nvSpPr>
        <p:spPr/>
        <p:txBody>
          <a:bodyPr/>
          <a:lstStyle/>
          <a:p>
            <a:fld id="{1877DA17-AE8C-4E8A-9D22-6317634FEA89}" type="slidenum">
              <a:rPr lang="en-CA" noProof="0" smtClean="0"/>
              <a:t>28</a:t>
            </a:fld>
            <a:endParaRPr lang="en-CA" noProof="0" dirty="0"/>
          </a:p>
        </p:txBody>
      </p:sp>
    </p:spTree>
    <p:extLst>
      <p:ext uri="{BB962C8B-B14F-4D97-AF65-F5344CB8AC3E}">
        <p14:creationId xmlns:p14="http://schemas.microsoft.com/office/powerpoint/2010/main" val="345819521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Who Are We?</a:t>
            </a:r>
            <a:endParaRPr lang="en-CA" dirty="0"/>
          </a:p>
        </p:txBody>
      </p:sp>
      <p:sp>
        <p:nvSpPr>
          <p:cNvPr id="3" name="Content Placeholder 2"/>
          <p:cNvSpPr>
            <a:spLocks noGrp="1"/>
          </p:cNvSpPr>
          <p:nvPr>
            <p:ph idx="1"/>
          </p:nvPr>
        </p:nvSpPr>
        <p:spPr/>
        <p:txBody>
          <a:bodyPr>
            <a:normAutofit fontScale="62500" lnSpcReduction="20000"/>
          </a:bodyPr>
          <a:lstStyle/>
          <a:p>
            <a:pPr marL="0" indent="0">
              <a:buNone/>
            </a:pPr>
            <a:r>
              <a:rPr lang="en-CA" sz="6000" dirty="0" smtClean="0"/>
              <a:t>Government of Yukon</a:t>
            </a:r>
          </a:p>
          <a:p>
            <a:pPr marL="0" indent="0">
              <a:buNone/>
            </a:pPr>
            <a:r>
              <a:rPr lang="en-CA" sz="6000" dirty="0" smtClean="0"/>
              <a:t>Department of Highways and Public Works</a:t>
            </a:r>
          </a:p>
          <a:p>
            <a:pPr marL="0" indent="0">
              <a:buNone/>
            </a:pPr>
            <a:endParaRPr lang="en-CA" dirty="0" smtClean="0"/>
          </a:p>
          <a:p>
            <a:pPr marL="0" indent="0">
              <a:buNone/>
            </a:pPr>
            <a:endParaRPr lang="en-CA" sz="4300" dirty="0"/>
          </a:p>
          <a:p>
            <a:pPr marL="0" indent="0">
              <a:buNone/>
            </a:pPr>
            <a:r>
              <a:rPr lang="en-CA" sz="3500" dirty="0" smtClean="0"/>
              <a:t>Michael Zuccarini, </a:t>
            </a:r>
            <a:r>
              <a:rPr lang="en-CA" sz="3500" dirty="0"/>
              <a:t>P. Eng. </a:t>
            </a:r>
            <a:endParaRPr lang="en-CA" sz="3500" dirty="0" smtClean="0"/>
          </a:p>
          <a:p>
            <a:pPr marL="0" indent="0">
              <a:buNone/>
            </a:pPr>
            <a:r>
              <a:rPr lang="en-CA" sz="3500" dirty="0" smtClean="0"/>
              <a:t>Program Manager - Transportation Asset Management Unit</a:t>
            </a:r>
            <a:endParaRPr lang="en-CA" sz="3500" dirty="0"/>
          </a:p>
          <a:p>
            <a:pPr marL="0" indent="0">
              <a:buNone/>
            </a:pPr>
            <a:r>
              <a:rPr lang="en-CA" sz="3500" dirty="0" smtClean="0"/>
              <a:t>Transportation Planning Branch</a:t>
            </a:r>
            <a:endParaRPr lang="en-US" sz="3500" dirty="0"/>
          </a:p>
          <a:p>
            <a:pPr marL="0" indent="0">
              <a:buNone/>
            </a:pPr>
            <a:endParaRPr lang="en-CA" sz="4300" dirty="0" smtClean="0"/>
          </a:p>
        </p:txBody>
      </p:sp>
      <p:sp>
        <p:nvSpPr>
          <p:cNvPr id="4" name="Date Placeholder 3"/>
          <p:cNvSpPr>
            <a:spLocks noGrp="1"/>
          </p:cNvSpPr>
          <p:nvPr>
            <p:ph type="dt" sz="half" idx="10"/>
          </p:nvPr>
        </p:nvSpPr>
        <p:spPr/>
        <p:txBody>
          <a:bodyPr/>
          <a:lstStyle/>
          <a:p>
            <a:r>
              <a:rPr lang="en-US" smtClean="0"/>
              <a:t>Government of Yukon</a:t>
            </a:r>
            <a:endParaRPr lang="en-CA" dirty="0" smtClean="0"/>
          </a:p>
        </p:txBody>
      </p:sp>
      <p:sp>
        <p:nvSpPr>
          <p:cNvPr id="5" name="Slide Number Placeholder 4"/>
          <p:cNvSpPr>
            <a:spLocks noGrp="1"/>
          </p:cNvSpPr>
          <p:nvPr>
            <p:ph type="sldNum" sz="quarter" idx="12"/>
          </p:nvPr>
        </p:nvSpPr>
        <p:spPr/>
        <p:txBody>
          <a:bodyPr/>
          <a:lstStyle/>
          <a:p>
            <a:fld id="{1877DA17-AE8C-4E8A-9D22-6317634FEA89}" type="slidenum">
              <a:rPr lang="en-CA" noProof="0" smtClean="0"/>
              <a:t>2</a:t>
            </a:fld>
            <a:endParaRPr lang="en-CA" noProof="0" dirty="0"/>
          </a:p>
        </p:txBody>
      </p:sp>
    </p:spTree>
    <p:extLst>
      <p:ext uri="{BB962C8B-B14F-4D97-AF65-F5344CB8AC3E}">
        <p14:creationId xmlns:p14="http://schemas.microsoft.com/office/powerpoint/2010/main" val="160978130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903514" y="2622014"/>
            <a:ext cx="7336972" cy="1531792"/>
          </a:xfrm>
        </p:spPr>
        <p:txBody>
          <a:bodyPr>
            <a:normAutofit/>
          </a:bodyPr>
          <a:lstStyle/>
          <a:p>
            <a:r>
              <a:rPr lang="en-CA" sz="4400" dirty="0" smtClean="0"/>
              <a:t>Example: </a:t>
            </a:r>
            <a:br>
              <a:rPr lang="en-CA" sz="4400" dirty="0" smtClean="0"/>
            </a:br>
            <a:r>
              <a:rPr lang="en-CA" sz="4400" dirty="0" smtClean="0"/>
              <a:t>Line Painting Program</a:t>
            </a:r>
            <a:endParaRPr lang="en-CA" sz="4400" dirty="0"/>
          </a:p>
        </p:txBody>
      </p:sp>
      <p:sp>
        <p:nvSpPr>
          <p:cNvPr id="4" name="Date Placeholder 3"/>
          <p:cNvSpPr>
            <a:spLocks noGrp="1"/>
          </p:cNvSpPr>
          <p:nvPr>
            <p:ph type="dt" sz="half" idx="10"/>
          </p:nvPr>
        </p:nvSpPr>
        <p:spPr/>
        <p:txBody>
          <a:bodyPr/>
          <a:lstStyle/>
          <a:p>
            <a:r>
              <a:rPr lang="en-US" smtClean="0"/>
              <a:t>Government of Yukon</a:t>
            </a:r>
            <a:endParaRPr lang="en-CA" dirty="0" smtClean="0"/>
          </a:p>
        </p:txBody>
      </p:sp>
      <p:sp>
        <p:nvSpPr>
          <p:cNvPr id="5" name="Slide Number Placeholder 4"/>
          <p:cNvSpPr>
            <a:spLocks noGrp="1"/>
          </p:cNvSpPr>
          <p:nvPr>
            <p:ph type="sldNum" sz="quarter" idx="12"/>
          </p:nvPr>
        </p:nvSpPr>
        <p:spPr/>
        <p:txBody>
          <a:bodyPr/>
          <a:lstStyle/>
          <a:p>
            <a:fld id="{1877DA17-AE8C-4E8A-9D22-6317634FEA89}" type="slidenum">
              <a:rPr lang="en-CA" noProof="0" smtClean="0"/>
              <a:t>29</a:t>
            </a:fld>
            <a:endParaRPr lang="en-CA" noProof="0" dirty="0"/>
          </a:p>
        </p:txBody>
      </p:sp>
    </p:spTree>
    <p:extLst>
      <p:ext uri="{BB962C8B-B14F-4D97-AF65-F5344CB8AC3E}">
        <p14:creationId xmlns:p14="http://schemas.microsoft.com/office/powerpoint/2010/main" val="281173598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CA" dirty="0" smtClean="0"/>
              <a:t>Line Painting Program</a:t>
            </a:r>
            <a:endParaRPr lang="en-CA" dirty="0"/>
          </a:p>
        </p:txBody>
      </p:sp>
      <p:sp>
        <p:nvSpPr>
          <p:cNvPr id="7" name="Content Placeholder 6"/>
          <p:cNvSpPr>
            <a:spLocks noGrp="1"/>
          </p:cNvSpPr>
          <p:nvPr>
            <p:ph idx="1"/>
          </p:nvPr>
        </p:nvSpPr>
        <p:spPr>
          <a:xfrm>
            <a:off x="628650" y="2198913"/>
            <a:ext cx="5330952" cy="3978049"/>
          </a:xfrm>
        </p:spPr>
        <p:txBody>
          <a:bodyPr/>
          <a:lstStyle/>
          <a:p>
            <a:r>
              <a:rPr lang="en-CA" dirty="0"/>
              <a:t>Denote highway </a:t>
            </a:r>
            <a:r>
              <a:rPr lang="en-CA" dirty="0" smtClean="0"/>
              <a:t>lanes</a:t>
            </a:r>
          </a:p>
          <a:p>
            <a:r>
              <a:rPr lang="en-CA" dirty="0" smtClean="0"/>
              <a:t>Past: “worst first” as budget allowed</a:t>
            </a:r>
          </a:p>
          <a:p>
            <a:r>
              <a:rPr lang="en-CA" dirty="0" smtClean="0"/>
              <a:t>Future: Formalized rating and schedule</a:t>
            </a:r>
          </a:p>
        </p:txBody>
      </p:sp>
      <p:sp>
        <p:nvSpPr>
          <p:cNvPr id="4" name="Date Placeholder 3"/>
          <p:cNvSpPr>
            <a:spLocks noGrp="1"/>
          </p:cNvSpPr>
          <p:nvPr>
            <p:ph type="dt" sz="half" idx="10"/>
          </p:nvPr>
        </p:nvSpPr>
        <p:spPr/>
        <p:txBody>
          <a:bodyPr/>
          <a:lstStyle/>
          <a:p>
            <a:r>
              <a:rPr lang="en-US" smtClean="0"/>
              <a:t>Government of Yukon</a:t>
            </a:r>
            <a:endParaRPr lang="en-CA" dirty="0" smtClean="0"/>
          </a:p>
        </p:txBody>
      </p:sp>
      <p:sp>
        <p:nvSpPr>
          <p:cNvPr id="5" name="Slide Number Placeholder 4"/>
          <p:cNvSpPr>
            <a:spLocks noGrp="1"/>
          </p:cNvSpPr>
          <p:nvPr>
            <p:ph type="sldNum" sz="quarter" idx="12"/>
          </p:nvPr>
        </p:nvSpPr>
        <p:spPr/>
        <p:txBody>
          <a:bodyPr/>
          <a:lstStyle/>
          <a:p>
            <a:fld id="{1877DA17-AE8C-4E8A-9D22-6317634FEA89}" type="slidenum">
              <a:rPr lang="en-CA" noProof="0" smtClean="0"/>
              <a:t>30</a:t>
            </a:fld>
            <a:endParaRPr lang="en-CA" noProof="0" dirty="0"/>
          </a:p>
        </p:txBody>
      </p:sp>
      <p:pic>
        <p:nvPicPr>
          <p:cNvPr id="8" name="Picture 7"/>
          <p:cNvPicPr>
            <a:picLocks noChangeAspect="1"/>
          </p:cNvPicPr>
          <p:nvPr/>
        </p:nvPicPr>
        <p:blipFill rotWithShape="1">
          <a:blip r:embed="rId3"/>
          <a:srcRect t="1791" b="-1"/>
          <a:stretch/>
        </p:blipFill>
        <p:spPr>
          <a:xfrm>
            <a:off x="5959602" y="2169552"/>
            <a:ext cx="3054096" cy="4007410"/>
          </a:xfrm>
          <a:prstGeom prst="rect">
            <a:avLst/>
          </a:prstGeom>
        </p:spPr>
      </p:pic>
    </p:spTree>
    <p:extLst>
      <p:ext uri="{BB962C8B-B14F-4D97-AF65-F5344CB8AC3E}">
        <p14:creationId xmlns:p14="http://schemas.microsoft.com/office/powerpoint/2010/main" val="81811262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Government of Yukon</a:t>
            </a:r>
            <a:endParaRPr lang="en-CA" dirty="0" smtClean="0"/>
          </a:p>
        </p:txBody>
      </p:sp>
      <p:sp>
        <p:nvSpPr>
          <p:cNvPr id="5" name="Slide Number Placeholder 4"/>
          <p:cNvSpPr>
            <a:spLocks noGrp="1"/>
          </p:cNvSpPr>
          <p:nvPr>
            <p:ph type="sldNum" sz="quarter" idx="12"/>
          </p:nvPr>
        </p:nvSpPr>
        <p:spPr/>
        <p:txBody>
          <a:bodyPr/>
          <a:lstStyle/>
          <a:p>
            <a:fld id="{1877DA17-AE8C-4E8A-9D22-6317634FEA89}" type="slidenum">
              <a:rPr lang="en-CA" noProof="0" smtClean="0"/>
              <a:t>31</a:t>
            </a:fld>
            <a:endParaRPr lang="en-CA" noProof="0" dirty="0"/>
          </a:p>
        </p:txBody>
      </p:sp>
      <p:pic>
        <p:nvPicPr>
          <p:cNvPr id="6" name="Picture 5"/>
          <p:cNvPicPr>
            <a:picLocks noChangeAspect="1"/>
          </p:cNvPicPr>
          <p:nvPr/>
        </p:nvPicPr>
        <p:blipFill>
          <a:blip r:embed="rId3"/>
          <a:stretch>
            <a:fillRect/>
          </a:stretch>
        </p:blipFill>
        <p:spPr>
          <a:xfrm>
            <a:off x="-1" y="0"/>
            <a:ext cx="9144001" cy="6858000"/>
          </a:xfrm>
          <a:prstGeom prst="rect">
            <a:avLst/>
          </a:prstGeom>
        </p:spPr>
      </p:pic>
      <p:sp>
        <p:nvSpPr>
          <p:cNvPr id="8" name="TextBox 7"/>
          <p:cNvSpPr txBox="1"/>
          <p:nvPr/>
        </p:nvSpPr>
        <p:spPr>
          <a:xfrm>
            <a:off x="6969344" y="6198256"/>
            <a:ext cx="1860331" cy="523220"/>
          </a:xfrm>
          <a:prstGeom prst="rect">
            <a:avLst/>
          </a:prstGeom>
          <a:noFill/>
        </p:spPr>
        <p:txBody>
          <a:bodyPr wrap="square" rtlCol="0">
            <a:spAutoFit/>
          </a:bodyPr>
          <a:lstStyle/>
          <a:p>
            <a:r>
              <a:rPr lang="en-CA" sz="2800" b="1" dirty="0" smtClean="0">
                <a:solidFill>
                  <a:schemeClr val="bg1"/>
                </a:solidFill>
              </a:rPr>
              <a:t>Rating: 5</a:t>
            </a:r>
            <a:endParaRPr lang="en-CA" sz="2800" b="1" dirty="0">
              <a:solidFill>
                <a:schemeClr val="bg1"/>
              </a:solidFill>
            </a:endParaRPr>
          </a:p>
        </p:txBody>
      </p:sp>
    </p:spTree>
    <p:extLst>
      <p:ext uri="{BB962C8B-B14F-4D97-AF65-F5344CB8AC3E}">
        <p14:creationId xmlns:p14="http://schemas.microsoft.com/office/powerpoint/2010/main" val="238634668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Government of Yukon</a:t>
            </a:r>
            <a:endParaRPr lang="en-CA" dirty="0" smtClean="0"/>
          </a:p>
        </p:txBody>
      </p:sp>
      <p:sp>
        <p:nvSpPr>
          <p:cNvPr id="5" name="Slide Number Placeholder 4"/>
          <p:cNvSpPr>
            <a:spLocks noGrp="1"/>
          </p:cNvSpPr>
          <p:nvPr>
            <p:ph type="sldNum" sz="quarter" idx="12"/>
          </p:nvPr>
        </p:nvSpPr>
        <p:spPr/>
        <p:txBody>
          <a:bodyPr/>
          <a:lstStyle/>
          <a:p>
            <a:fld id="{1877DA17-AE8C-4E8A-9D22-6317634FEA89}" type="slidenum">
              <a:rPr lang="en-CA" noProof="0" smtClean="0"/>
              <a:t>32</a:t>
            </a:fld>
            <a:endParaRPr lang="en-CA" noProof="0" dirty="0"/>
          </a:p>
        </p:txBody>
      </p:sp>
      <p:pic>
        <p:nvPicPr>
          <p:cNvPr id="6" name="Picture 5"/>
          <p:cNvPicPr>
            <a:picLocks noChangeAspect="1"/>
          </p:cNvPicPr>
          <p:nvPr/>
        </p:nvPicPr>
        <p:blipFill>
          <a:blip r:embed="rId3"/>
          <a:stretch>
            <a:fillRect/>
          </a:stretch>
        </p:blipFill>
        <p:spPr>
          <a:xfrm>
            <a:off x="0" y="0"/>
            <a:ext cx="9144000" cy="6858000"/>
          </a:xfrm>
          <a:prstGeom prst="rect">
            <a:avLst/>
          </a:prstGeom>
        </p:spPr>
      </p:pic>
      <p:sp>
        <p:nvSpPr>
          <p:cNvPr id="7" name="TextBox 6"/>
          <p:cNvSpPr txBox="1"/>
          <p:nvPr/>
        </p:nvSpPr>
        <p:spPr>
          <a:xfrm>
            <a:off x="6969344" y="6198256"/>
            <a:ext cx="1860331" cy="523220"/>
          </a:xfrm>
          <a:prstGeom prst="rect">
            <a:avLst/>
          </a:prstGeom>
          <a:noFill/>
        </p:spPr>
        <p:txBody>
          <a:bodyPr wrap="square" rtlCol="0">
            <a:spAutoFit/>
          </a:bodyPr>
          <a:lstStyle/>
          <a:p>
            <a:r>
              <a:rPr lang="en-CA" sz="2800" b="1" dirty="0" smtClean="0">
                <a:solidFill>
                  <a:schemeClr val="bg1"/>
                </a:solidFill>
              </a:rPr>
              <a:t>Rating: 4</a:t>
            </a:r>
            <a:endParaRPr lang="en-CA" sz="2800" b="1" dirty="0">
              <a:solidFill>
                <a:schemeClr val="bg1"/>
              </a:solidFill>
            </a:endParaRPr>
          </a:p>
        </p:txBody>
      </p:sp>
    </p:spTree>
    <p:extLst>
      <p:ext uri="{BB962C8B-B14F-4D97-AF65-F5344CB8AC3E}">
        <p14:creationId xmlns:p14="http://schemas.microsoft.com/office/powerpoint/2010/main" val="285967943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Government of Yukon</a:t>
            </a:r>
            <a:endParaRPr lang="en-CA" dirty="0" smtClean="0"/>
          </a:p>
        </p:txBody>
      </p:sp>
      <p:sp>
        <p:nvSpPr>
          <p:cNvPr id="5" name="Slide Number Placeholder 4"/>
          <p:cNvSpPr>
            <a:spLocks noGrp="1"/>
          </p:cNvSpPr>
          <p:nvPr>
            <p:ph type="sldNum" sz="quarter" idx="12"/>
          </p:nvPr>
        </p:nvSpPr>
        <p:spPr/>
        <p:txBody>
          <a:bodyPr/>
          <a:lstStyle/>
          <a:p>
            <a:fld id="{1877DA17-AE8C-4E8A-9D22-6317634FEA89}" type="slidenum">
              <a:rPr lang="en-CA" noProof="0" smtClean="0"/>
              <a:t>33</a:t>
            </a:fld>
            <a:endParaRPr lang="en-CA" noProof="0" dirty="0"/>
          </a:p>
        </p:txBody>
      </p:sp>
      <p:pic>
        <p:nvPicPr>
          <p:cNvPr id="6" name="Picture 5"/>
          <p:cNvPicPr>
            <a:picLocks noChangeAspect="1"/>
          </p:cNvPicPr>
          <p:nvPr/>
        </p:nvPicPr>
        <p:blipFill>
          <a:blip r:embed="rId3"/>
          <a:stretch>
            <a:fillRect/>
          </a:stretch>
        </p:blipFill>
        <p:spPr>
          <a:xfrm>
            <a:off x="1" y="0"/>
            <a:ext cx="9144000" cy="6858000"/>
          </a:xfrm>
          <a:prstGeom prst="rect">
            <a:avLst/>
          </a:prstGeom>
        </p:spPr>
      </p:pic>
      <p:sp>
        <p:nvSpPr>
          <p:cNvPr id="7" name="TextBox 6"/>
          <p:cNvSpPr txBox="1"/>
          <p:nvPr/>
        </p:nvSpPr>
        <p:spPr>
          <a:xfrm>
            <a:off x="6969344" y="6198256"/>
            <a:ext cx="1860331" cy="523220"/>
          </a:xfrm>
          <a:prstGeom prst="rect">
            <a:avLst/>
          </a:prstGeom>
          <a:noFill/>
        </p:spPr>
        <p:txBody>
          <a:bodyPr wrap="square" rtlCol="0">
            <a:spAutoFit/>
          </a:bodyPr>
          <a:lstStyle/>
          <a:p>
            <a:r>
              <a:rPr lang="en-CA" sz="2800" b="1" dirty="0" smtClean="0">
                <a:solidFill>
                  <a:schemeClr val="bg1"/>
                </a:solidFill>
              </a:rPr>
              <a:t>Rating: 3</a:t>
            </a:r>
            <a:endParaRPr lang="en-CA" sz="2800" b="1" dirty="0">
              <a:solidFill>
                <a:schemeClr val="bg1"/>
              </a:solidFill>
            </a:endParaRPr>
          </a:p>
        </p:txBody>
      </p:sp>
    </p:spTree>
    <p:extLst>
      <p:ext uri="{BB962C8B-B14F-4D97-AF65-F5344CB8AC3E}">
        <p14:creationId xmlns:p14="http://schemas.microsoft.com/office/powerpoint/2010/main" val="264826526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lstStyle/>
          <a:p>
            <a:endParaRPr lang="en-CA"/>
          </a:p>
        </p:txBody>
      </p:sp>
      <p:sp>
        <p:nvSpPr>
          <p:cNvPr id="4" name="Date Placeholder 3"/>
          <p:cNvSpPr>
            <a:spLocks noGrp="1"/>
          </p:cNvSpPr>
          <p:nvPr>
            <p:ph type="dt" sz="half" idx="10"/>
          </p:nvPr>
        </p:nvSpPr>
        <p:spPr/>
        <p:txBody>
          <a:bodyPr/>
          <a:lstStyle/>
          <a:p>
            <a:r>
              <a:rPr lang="en-US" smtClean="0"/>
              <a:t>Government of Yukon</a:t>
            </a:r>
            <a:endParaRPr lang="en-CA" dirty="0" smtClean="0"/>
          </a:p>
        </p:txBody>
      </p:sp>
      <p:sp>
        <p:nvSpPr>
          <p:cNvPr id="5" name="Slide Number Placeholder 4"/>
          <p:cNvSpPr>
            <a:spLocks noGrp="1"/>
          </p:cNvSpPr>
          <p:nvPr>
            <p:ph type="sldNum" sz="quarter" idx="12"/>
          </p:nvPr>
        </p:nvSpPr>
        <p:spPr/>
        <p:txBody>
          <a:bodyPr/>
          <a:lstStyle/>
          <a:p>
            <a:fld id="{1877DA17-AE8C-4E8A-9D22-6317634FEA89}" type="slidenum">
              <a:rPr lang="en-CA" noProof="0" smtClean="0"/>
              <a:t>34</a:t>
            </a:fld>
            <a:endParaRPr lang="en-CA" noProof="0" dirty="0"/>
          </a:p>
        </p:txBody>
      </p:sp>
      <p:pic>
        <p:nvPicPr>
          <p:cNvPr id="6" name="Picture 5"/>
          <p:cNvPicPr>
            <a:picLocks noChangeAspect="1"/>
          </p:cNvPicPr>
          <p:nvPr/>
        </p:nvPicPr>
        <p:blipFill>
          <a:blip r:embed="rId3"/>
          <a:stretch>
            <a:fillRect/>
          </a:stretch>
        </p:blipFill>
        <p:spPr>
          <a:xfrm>
            <a:off x="0" y="0"/>
            <a:ext cx="9144000" cy="6858000"/>
          </a:xfrm>
          <a:prstGeom prst="rect">
            <a:avLst/>
          </a:prstGeom>
        </p:spPr>
      </p:pic>
      <p:sp>
        <p:nvSpPr>
          <p:cNvPr id="7" name="TextBox 6"/>
          <p:cNvSpPr txBox="1"/>
          <p:nvPr/>
        </p:nvSpPr>
        <p:spPr>
          <a:xfrm>
            <a:off x="6969344" y="6198256"/>
            <a:ext cx="1860331" cy="523220"/>
          </a:xfrm>
          <a:prstGeom prst="rect">
            <a:avLst/>
          </a:prstGeom>
          <a:noFill/>
        </p:spPr>
        <p:txBody>
          <a:bodyPr wrap="square" rtlCol="0">
            <a:spAutoFit/>
          </a:bodyPr>
          <a:lstStyle/>
          <a:p>
            <a:r>
              <a:rPr lang="en-CA" sz="2800" b="1" dirty="0" smtClean="0">
                <a:solidFill>
                  <a:schemeClr val="bg1"/>
                </a:solidFill>
              </a:rPr>
              <a:t>Rating: 2</a:t>
            </a:r>
            <a:endParaRPr lang="en-CA" sz="2800" b="1" dirty="0">
              <a:solidFill>
                <a:schemeClr val="bg1"/>
              </a:solidFill>
            </a:endParaRPr>
          </a:p>
        </p:txBody>
      </p:sp>
    </p:spTree>
    <p:extLst>
      <p:ext uri="{BB962C8B-B14F-4D97-AF65-F5344CB8AC3E}">
        <p14:creationId xmlns:p14="http://schemas.microsoft.com/office/powerpoint/2010/main" val="277946169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lstStyle/>
          <a:p>
            <a:endParaRPr lang="en-CA"/>
          </a:p>
        </p:txBody>
      </p:sp>
      <p:sp>
        <p:nvSpPr>
          <p:cNvPr id="4" name="Date Placeholder 3"/>
          <p:cNvSpPr>
            <a:spLocks noGrp="1"/>
          </p:cNvSpPr>
          <p:nvPr>
            <p:ph type="dt" sz="half" idx="10"/>
          </p:nvPr>
        </p:nvSpPr>
        <p:spPr/>
        <p:txBody>
          <a:bodyPr/>
          <a:lstStyle/>
          <a:p>
            <a:r>
              <a:rPr lang="en-US" smtClean="0"/>
              <a:t>Government of Yukon</a:t>
            </a:r>
            <a:endParaRPr lang="en-CA" dirty="0" smtClean="0"/>
          </a:p>
        </p:txBody>
      </p:sp>
      <p:sp>
        <p:nvSpPr>
          <p:cNvPr id="5" name="Slide Number Placeholder 4"/>
          <p:cNvSpPr>
            <a:spLocks noGrp="1"/>
          </p:cNvSpPr>
          <p:nvPr>
            <p:ph type="sldNum" sz="quarter" idx="12"/>
          </p:nvPr>
        </p:nvSpPr>
        <p:spPr/>
        <p:txBody>
          <a:bodyPr/>
          <a:lstStyle/>
          <a:p>
            <a:fld id="{1877DA17-AE8C-4E8A-9D22-6317634FEA89}" type="slidenum">
              <a:rPr lang="en-CA" noProof="0" smtClean="0"/>
              <a:t>35</a:t>
            </a:fld>
            <a:endParaRPr lang="en-CA" noProof="0" dirty="0"/>
          </a:p>
        </p:txBody>
      </p:sp>
      <p:pic>
        <p:nvPicPr>
          <p:cNvPr id="6" name="Picture 5"/>
          <p:cNvPicPr>
            <a:picLocks noChangeAspect="1"/>
          </p:cNvPicPr>
          <p:nvPr/>
        </p:nvPicPr>
        <p:blipFill>
          <a:blip r:embed="rId3"/>
          <a:stretch>
            <a:fillRect/>
          </a:stretch>
        </p:blipFill>
        <p:spPr>
          <a:xfrm>
            <a:off x="0" y="0"/>
            <a:ext cx="9144000" cy="6858000"/>
          </a:xfrm>
          <a:prstGeom prst="rect">
            <a:avLst/>
          </a:prstGeom>
        </p:spPr>
      </p:pic>
      <p:sp>
        <p:nvSpPr>
          <p:cNvPr id="7" name="TextBox 6"/>
          <p:cNvSpPr txBox="1"/>
          <p:nvPr/>
        </p:nvSpPr>
        <p:spPr>
          <a:xfrm>
            <a:off x="6969344" y="6198256"/>
            <a:ext cx="1860331" cy="523220"/>
          </a:xfrm>
          <a:prstGeom prst="rect">
            <a:avLst/>
          </a:prstGeom>
          <a:noFill/>
        </p:spPr>
        <p:txBody>
          <a:bodyPr wrap="square" rtlCol="0">
            <a:spAutoFit/>
          </a:bodyPr>
          <a:lstStyle/>
          <a:p>
            <a:r>
              <a:rPr lang="en-CA" sz="2800" b="1" dirty="0" smtClean="0">
                <a:solidFill>
                  <a:schemeClr val="bg1"/>
                </a:solidFill>
              </a:rPr>
              <a:t>Rating: 1</a:t>
            </a:r>
            <a:endParaRPr lang="en-CA" sz="2800" b="1" dirty="0">
              <a:solidFill>
                <a:schemeClr val="bg1"/>
              </a:solidFill>
            </a:endParaRPr>
          </a:p>
        </p:txBody>
      </p:sp>
    </p:spTree>
    <p:extLst>
      <p:ext uri="{BB962C8B-B14F-4D97-AF65-F5344CB8AC3E}">
        <p14:creationId xmlns:p14="http://schemas.microsoft.com/office/powerpoint/2010/main" val="9209813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Government of Yukon</a:t>
            </a:r>
            <a:endParaRPr lang="en-CA" dirty="0" smtClean="0"/>
          </a:p>
        </p:txBody>
      </p:sp>
      <p:sp>
        <p:nvSpPr>
          <p:cNvPr id="5" name="Slide Number Placeholder 4"/>
          <p:cNvSpPr>
            <a:spLocks noGrp="1"/>
          </p:cNvSpPr>
          <p:nvPr>
            <p:ph type="sldNum" sz="quarter" idx="12"/>
          </p:nvPr>
        </p:nvSpPr>
        <p:spPr/>
        <p:txBody>
          <a:bodyPr/>
          <a:lstStyle/>
          <a:p>
            <a:fld id="{1877DA17-AE8C-4E8A-9D22-6317634FEA89}" type="slidenum">
              <a:rPr lang="en-CA" noProof="0" smtClean="0"/>
              <a:t>36</a:t>
            </a:fld>
            <a:endParaRPr lang="en-CA" noProof="0" dirty="0"/>
          </a:p>
        </p:txBody>
      </p:sp>
      <p:pic>
        <p:nvPicPr>
          <p:cNvPr id="6" name="Picture 5"/>
          <p:cNvPicPr>
            <a:picLocks noChangeAspect="1"/>
          </p:cNvPicPr>
          <p:nvPr/>
        </p:nvPicPr>
        <p:blipFill rotWithShape="1">
          <a:blip r:embed="rId3"/>
          <a:srcRect l="25880" t="5744" r="55328" b="-284"/>
          <a:stretch/>
        </p:blipFill>
        <p:spPr>
          <a:xfrm>
            <a:off x="1" y="0"/>
            <a:ext cx="1828799" cy="6899889"/>
          </a:xfrm>
          <a:prstGeom prst="rect">
            <a:avLst/>
          </a:prstGeom>
        </p:spPr>
      </p:pic>
      <p:pic>
        <p:nvPicPr>
          <p:cNvPr id="7" name="Picture 6"/>
          <p:cNvPicPr>
            <a:picLocks noChangeAspect="1"/>
          </p:cNvPicPr>
          <p:nvPr/>
        </p:nvPicPr>
        <p:blipFill rotWithShape="1">
          <a:blip r:embed="rId4"/>
          <a:srcRect l="42580" t="23295" r="42261"/>
          <a:stretch/>
        </p:blipFill>
        <p:spPr>
          <a:xfrm>
            <a:off x="1828800" y="-2245"/>
            <a:ext cx="1807780" cy="6860245"/>
          </a:xfrm>
          <a:prstGeom prst="rect">
            <a:avLst/>
          </a:prstGeom>
        </p:spPr>
      </p:pic>
      <p:pic>
        <p:nvPicPr>
          <p:cNvPr id="8" name="Picture 7"/>
          <p:cNvPicPr>
            <a:picLocks noChangeAspect="1"/>
          </p:cNvPicPr>
          <p:nvPr/>
        </p:nvPicPr>
        <p:blipFill rotWithShape="1">
          <a:blip r:embed="rId5"/>
          <a:srcRect l="46902" t="24674" r="37846"/>
          <a:stretch/>
        </p:blipFill>
        <p:spPr>
          <a:xfrm>
            <a:off x="3636580" y="4937"/>
            <a:ext cx="1849821" cy="6853063"/>
          </a:xfrm>
          <a:prstGeom prst="rect">
            <a:avLst/>
          </a:prstGeom>
        </p:spPr>
      </p:pic>
      <p:pic>
        <p:nvPicPr>
          <p:cNvPr id="9" name="Picture 8"/>
          <p:cNvPicPr>
            <a:picLocks noChangeAspect="1"/>
          </p:cNvPicPr>
          <p:nvPr/>
        </p:nvPicPr>
        <p:blipFill rotWithShape="1">
          <a:blip r:embed="rId6"/>
          <a:srcRect l="44483" t="18698" r="39150"/>
          <a:stretch/>
        </p:blipFill>
        <p:spPr>
          <a:xfrm>
            <a:off x="5486401" y="-4279"/>
            <a:ext cx="1839310" cy="6862279"/>
          </a:xfrm>
          <a:prstGeom prst="rect">
            <a:avLst/>
          </a:prstGeom>
        </p:spPr>
      </p:pic>
      <p:pic>
        <p:nvPicPr>
          <p:cNvPr id="10" name="Picture 9"/>
          <p:cNvPicPr>
            <a:picLocks noChangeAspect="1"/>
          </p:cNvPicPr>
          <p:nvPr/>
        </p:nvPicPr>
        <p:blipFill rotWithShape="1">
          <a:blip r:embed="rId7"/>
          <a:srcRect l="48002" t="40613" r="38625"/>
          <a:stretch/>
        </p:blipFill>
        <p:spPr>
          <a:xfrm>
            <a:off x="7267246" y="-3313"/>
            <a:ext cx="2060027" cy="6861313"/>
          </a:xfrm>
          <a:prstGeom prst="rect">
            <a:avLst/>
          </a:prstGeom>
        </p:spPr>
      </p:pic>
      <p:sp>
        <p:nvSpPr>
          <p:cNvPr id="11" name="TextBox 10"/>
          <p:cNvSpPr txBox="1"/>
          <p:nvPr/>
        </p:nvSpPr>
        <p:spPr>
          <a:xfrm>
            <a:off x="331568" y="6352144"/>
            <a:ext cx="1165663" cy="369332"/>
          </a:xfrm>
          <a:prstGeom prst="rect">
            <a:avLst/>
          </a:prstGeom>
          <a:noFill/>
        </p:spPr>
        <p:txBody>
          <a:bodyPr wrap="square" rtlCol="0">
            <a:spAutoFit/>
          </a:bodyPr>
          <a:lstStyle/>
          <a:p>
            <a:pPr algn="ctr"/>
            <a:r>
              <a:rPr lang="en-CA" b="1" dirty="0" smtClean="0">
                <a:ln w="3175">
                  <a:noFill/>
                </a:ln>
                <a:solidFill>
                  <a:schemeClr val="bg1"/>
                </a:solidFill>
              </a:rPr>
              <a:t>Rating: 1</a:t>
            </a:r>
            <a:endParaRPr lang="en-CA" b="1" dirty="0">
              <a:ln w="3175">
                <a:noFill/>
              </a:ln>
              <a:solidFill>
                <a:schemeClr val="bg1"/>
              </a:solidFill>
            </a:endParaRPr>
          </a:p>
        </p:txBody>
      </p:sp>
      <p:sp>
        <p:nvSpPr>
          <p:cNvPr id="12" name="TextBox 11"/>
          <p:cNvSpPr txBox="1"/>
          <p:nvPr/>
        </p:nvSpPr>
        <p:spPr>
          <a:xfrm>
            <a:off x="2160367" y="6352144"/>
            <a:ext cx="1165663" cy="369332"/>
          </a:xfrm>
          <a:prstGeom prst="rect">
            <a:avLst/>
          </a:prstGeom>
          <a:noFill/>
        </p:spPr>
        <p:txBody>
          <a:bodyPr wrap="square" rtlCol="0">
            <a:spAutoFit/>
          </a:bodyPr>
          <a:lstStyle/>
          <a:p>
            <a:pPr algn="ctr"/>
            <a:r>
              <a:rPr lang="en-CA" b="1" dirty="0" smtClean="0">
                <a:solidFill>
                  <a:schemeClr val="bg1"/>
                </a:solidFill>
              </a:rPr>
              <a:t>Rating: 2</a:t>
            </a:r>
            <a:endParaRPr lang="en-CA" b="1" dirty="0">
              <a:solidFill>
                <a:schemeClr val="bg1"/>
              </a:solidFill>
            </a:endParaRPr>
          </a:p>
        </p:txBody>
      </p:sp>
      <p:sp>
        <p:nvSpPr>
          <p:cNvPr id="13" name="TextBox 12"/>
          <p:cNvSpPr txBox="1"/>
          <p:nvPr/>
        </p:nvSpPr>
        <p:spPr>
          <a:xfrm>
            <a:off x="3978658" y="6352144"/>
            <a:ext cx="1165663" cy="369332"/>
          </a:xfrm>
          <a:prstGeom prst="rect">
            <a:avLst/>
          </a:prstGeom>
          <a:noFill/>
        </p:spPr>
        <p:txBody>
          <a:bodyPr wrap="square" rtlCol="0">
            <a:spAutoFit/>
          </a:bodyPr>
          <a:lstStyle/>
          <a:p>
            <a:pPr algn="ctr"/>
            <a:r>
              <a:rPr lang="en-CA" b="1" dirty="0" smtClean="0">
                <a:solidFill>
                  <a:schemeClr val="bg1"/>
                </a:solidFill>
              </a:rPr>
              <a:t>Rating: 3</a:t>
            </a:r>
            <a:endParaRPr lang="en-CA" b="1" dirty="0">
              <a:solidFill>
                <a:schemeClr val="bg1"/>
              </a:solidFill>
            </a:endParaRPr>
          </a:p>
        </p:txBody>
      </p:sp>
      <p:sp>
        <p:nvSpPr>
          <p:cNvPr id="14" name="TextBox 13"/>
          <p:cNvSpPr txBox="1"/>
          <p:nvPr/>
        </p:nvSpPr>
        <p:spPr>
          <a:xfrm>
            <a:off x="5817968" y="6352723"/>
            <a:ext cx="1165663" cy="369332"/>
          </a:xfrm>
          <a:prstGeom prst="rect">
            <a:avLst/>
          </a:prstGeom>
          <a:noFill/>
        </p:spPr>
        <p:txBody>
          <a:bodyPr wrap="square" rtlCol="0">
            <a:spAutoFit/>
          </a:bodyPr>
          <a:lstStyle/>
          <a:p>
            <a:pPr algn="ctr"/>
            <a:r>
              <a:rPr lang="en-CA" b="1" dirty="0" smtClean="0">
                <a:solidFill>
                  <a:schemeClr val="bg1"/>
                </a:solidFill>
              </a:rPr>
              <a:t>Rating: 4</a:t>
            </a:r>
            <a:endParaRPr lang="en-CA" b="1" dirty="0">
              <a:solidFill>
                <a:schemeClr val="bg1"/>
              </a:solidFill>
            </a:endParaRPr>
          </a:p>
        </p:txBody>
      </p:sp>
      <p:sp>
        <p:nvSpPr>
          <p:cNvPr id="15" name="TextBox 14"/>
          <p:cNvSpPr txBox="1"/>
          <p:nvPr/>
        </p:nvSpPr>
        <p:spPr>
          <a:xfrm>
            <a:off x="7743660" y="6352144"/>
            <a:ext cx="1165663" cy="369332"/>
          </a:xfrm>
          <a:prstGeom prst="rect">
            <a:avLst/>
          </a:prstGeom>
          <a:noFill/>
        </p:spPr>
        <p:txBody>
          <a:bodyPr wrap="square" rtlCol="0">
            <a:spAutoFit/>
          </a:bodyPr>
          <a:lstStyle/>
          <a:p>
            <a:pPr algn="ctr"/>
            <a:r>
              <a:rPr lang="en-CA" b="1" dirty="0" smtClean="0">
                <a:solidFill>
                  <a:schemeClr val="bg1"/>
                </a:solidFill>
              </a:rPr>
              <a:t>Rating: 5</a:t>
            </a:r>
            <a:endParaRPr lang="en-CA" b="1" dirty="0">
              <a:solidFill>
                <a:schemeClr val="bg1"/>
              </a:solidFill>
            </a:endParaRPr>
          </a:p>
        </p:txBody>
      </p:sp>
    </p:spTree>
    <p:extLst>
      <p:ext uri="{BB962C8B-B14F-4D97-AF65-F5344CB8AC3E}">
        <p14:creationId xmlns:p14="http://schemas.microsoft.com/office/powerpoint/2010/main" val="354262524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Level of Service</a:t>
            </a:r>
            <a:endParaRPr lang="en-CA" dirty="0"/>
          </a:p>
        </p:txBody>
      </p:sp>
      <p:sp>
        <p:nvSpPr>
          <p:cNvPr id="3" name="Content Placeholder 2"/>
          <p:cNvSpPr>
            <a:spLocks noGrp="1"/>
          </p:cNvSpPr>
          <p:nvPr>
            <p:ph idx="1"/>
          </p:nvPr>
        </p:nvSpPr>
        <p:spPr>
          <a:xfrm>
            <a:off x="716785" y="3723701"/>
            <a:ext cx="7886700" cy="2632650"/>
          </a:xfrm>
        </p:spPr>
        <p:txBody>
          <a:bodyPr/>
          <a:lstStyle/>
          <a:p>
            <a:r>
              <a:rPr lang="en-US"/>
              <a:t>Six categories </a:t>
            </a:r>
            <a:r>
              <a:rPr lang="en-US" dirty="0"/>
              <a:t>for highway functional classifications</a:t>
            </a:r>
          </a:p>
          <a:p>
            <a:r>
              <a:rPr lang="en-US"/>
              <a:t>Technical LOS </a:t>
            </a:r>
            <a:r>
              <a:rPr lang="en-US" dirty="0"/>
              <a:t>target for each highway category</a:t>
            </a:r>
            <a:endParaRPr lang="en-CA" dirty="0"/>
          </a:p>
        </p:txBody>
      </p:sp>
      <p:sp>
        <p:nvSpPr>
          <p:cNvPr id="4" name="Date Placeholder 3"/>
          <p:cNvSpPr>
            <a:spLocks noGrp="1"/>
          </p:cNvSpPr>
          <p:nvPr>
            <p:ph type="dt" sz="half" idx="10"/>
          </p:nvPr>
        </p:nvSpPr>
        <p:spPr/>
        <p:txBody>
          <a:bodyPr/>
          <a:lstStyle/>
          <a:p>
            <a:r>
              <a:rPr lang="en-US" smtClean="0"/>
              <a:t>Government of Yukon</a:t>
            </a:r>
            <a:endParaRPr lang="en-CA" dirty="0" smtClean="0"/>
          </a:p>
        </p:txBody>
      </p:sp>
      <p:sp>
        <p:nvSpPr>
          <p:cNvPr id="5" name="Slide Number Placeholder 4"/>
          <p:cNvSpPr>
            <a:spLocks noGrp="1"/>
          </p:cNvSpPr>
          <p:nvPr>
            <p:ph type="sldNum" sz="quarter" idx="12"/>
          </p:nvPr>
        </p:nvSpPr>
        <p:spPr/>
        <p:txBody>
          <a:bodyPr/>
          <a:lstStyle/>
          <a:p>
            <a:fld id="{1877DA17-AE8C-4E8A-9D22-6317634FEA89}" type="slidenum">
              <a:rPr lang="en-CA" noProof="0" smtClean="0"/>
              <a:t>37</a:t>
            </a:fld>
            <a:endParaRPr lang="en-CA" noProof="0" dirty="0"/>
          </a:p>
        </p:txBody>
      </p:sp>
      <p:pic>
        <p:nvPicPr>
          <p:cNvPr id="6" name="Picture 5"/>
          <p:cNvPicPr>
            <a:picLocks noChangeAspect="1"/>
          </p:cNvPicPr>
          <p:nvPr/>
        </p:nvPicPr>
        <p:blipFill>
          <a:blip r:embed="rId3"/>
          <a:stretch>
            <a:fillRect/>
          </a:stretch>
        </p:blipFill>
        <p:spPr>
          <a:xfrm>
            <a:off x="165253" y="1903768"/>
            <a:ext cx="8879595" cy="1693555"/>
          </a:xfrm>
          <a:prstGeom prst="rect">
            <a:avLst/>
          </a:prstGeom>
        </p:spPr>
      </p:pic>
    </p:spTree>
    <p:extLst>
      <p:ext uri="{BB962C8B-B14F-4D97-AF65-F5344CB8AC3E}">
        <p14:creationId xmlns:p14="http://schemas.microsoft.com/office/powerpoint/2010/main" val="170609768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Expected Benefits</a:t>
            </a:r>
            <a:endParaRPr lang="en-CA" dirty="0"/>
          </a:p>
        </p:txBody>
      </p:sp>
      <p:sp>
        <p:nvSpPr>
          <p:cNvPr id="3" name="Content Placeholder 2"/>
          <p:cNvSpPr>
            <a:spLocks noGrp="1"/>
          </p:cNvSpPr>
          <p:nvPr>
            <p:ph idx="1"/>
          </p:nvPr>
        </p:nvSpPr>
        <p:spPr/>
        <p:txBody>
          <a:bodyPr/>
          <a:lstStyle/>
          <a:p>
            <a:r>
              <a:rPr lang="en-CA" dirty="0" smtClean="0"/>
              <a:t>Higher quality/longer lasting</a:t>
            </a:r>
          </a:p>
          <a:p>
            <a:pPr lvl="1"/>
            <a:r>
              <a:rPr lang="en-CA" dirty="0" smtClean="0"/>
              <a:t>Sweeping</a:t>
            </a:r>
          </a:p>
          <a:p>
            <a:pPr lvl="1"/>
            <a:r>
              <a:rPr lang="en-CA" dirty="0" smtClean="0"/>
              <a:t>Thicker paint application</a:t>
            </a:r>
          </a:p>
          <a:p>
            <a:pPr lvl="1"/>
            <a:r>
              <a:rPr lang="en-CA" dirty="0" smtClean="0"/>
              <a:t>Annual arrows/gores/crosswalks</a:t>
            </a:r>
          </a:p>
          <a:p>
            <a:r>
              <a:rPr lang="en-CA" dirty="0" smtClean="0"/>
              <a:t>Improved safety standard</a:t>
            </a:r>
          </a:p>
          <a:p>
            <a:r>
              <a:rPr lang="en-CA" dirty="0" smtClean="0"/>
              <a:t>Increased painting amount</a:t>
            </a:r>
          </a:p>
          <a:p>
            <a:r>
              <a:rPr lang="en-CA" dirty="0" smtClean="0"/>
              <a:t>Effective budget allocation</a:t>
            </a:r>
            <a:endParaRPr lang="en-CA" dirty="0"/>
          </a:p>
        </p:txBody>
      </p:sp>
      <p:sp>
        <p:nvSpPr>
          <p:cNvPr id="4" name="Date Placeholder 3"/>
          <p:cNvSpPr>
            <a:spLocks noGrp="1"/>
          </p:cNvSpPr>
          <p:nvPr>
            <p:ph type="dt" sz="half" idx="10"/>
          </p:nvPr>
        </p:nvSpPr>
        <p:spPr/>
        <p:txBody>
          <a:bodyPr/>
          <a:lstStyle/>
          <a:p>
            <a:r>
              <a:rPr lang="en-US" smtClean="0"/>
              <a:t>Government of Yukon</a:t>
            </a:r>
            <a:endParaRPr lang="en-CA" dirty="0" smtClean="0"/>
          </a:p>
        </p:txBody>
      </p:sp>
      <p:sp>
        <p:nvSpPr>
          <p:cNvPr id="5" name="Slide Number Placeholder 4"/>
          <p:cNvSpPr>
            <a:spLocks noGrp="1"/>
          </p:cNvSpPr>
          <p:nvPr>
            <p:ph type="sldNum" sz="quarter" idx="12"/>
          </p:nvPr>
        </p:nvSpPr>
        <p:spPr/>
        <p:txBody>
          <a:bodyPr/>
          <a:lstStyle/>
          <a:p>
            <a:fld id="{1877DA17-AE8C-4E8A-9D22-6317634FEA89}" type="slidenum">
              <a:rPr lang="en-CA" noProof="0" smtClean="0"/>
              <a:t>38</a:t>
            </a:fld>
            <a:endParaRPr lang="en-CA" noProof="0" dirty="0"/>
          </a:p>
        </p:txBody>
      </p:sp>
    </p:spTree>
    <p:extLst>
      <p:ext uri="{BB962C8B-B14F-4D97-AF65-F5344CB8AC3E}">
        <p14:creationId xmlns:p14="http://schemas.microsoft.com/office/powerpoint/2010/main" val="195169035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Asset Management</a:t>
            </a:r>
            <a:endParaRPr lang="en-CA" dirty="0"/>
          </a:p>
        </p:txBody>
      </p:sp>
      <p:sp>
        <p:nvSpPr>
          <p:cNvPr id="3" name="Content Placeholder 2"/>
          <p:cNvSpPr>
            <a:spLocks noGrp="1"/>
          </p:cNvSpPr>
          <p:nvPr>
            <p:ph idx="1"/>
          </p:nvPr>
        </p:nvSpPr>
        <p:spPr/>
        <p:txBody>
          <a:bodyPr/>
          <a:lstStyle/>
          <a:p>
            <a:r>
              <a:rPr lang="en-CA" dirty="0" smtClean="0"/>
              <a:t>Optimized decision-making</a:t>
            </a:r>
          </a:p>
          <a:p>
            <a:r>
              <a:rPr lang="en-CA" dirty="0" smtClean="0"/>
              <a:t>Strategic investment</a:t>
            </a:r>
            <a:endParaRPr lang="en-CA" dirty="0"/>
          </a:p>
        </p:txBody>
      </p:sp>
      <p:sp>
        <p:nvSpPr>
          <p:cNvPr id="4" name="Date Placeholder 3"/>
          <p:cNvSpPr>
            <a:spLocks noGrp="1"/>
          </p:cNvSpPr>
          <p:nvPr>
            <p:ph type="dt" sz="half" idx="10"/>
          </p:nvPr>
        </p:nvSpPr>
        <p:spPr/>
        <p:txBody>
          <a:bodyPr/>
          <a:lstStyle/>
          <a:p>
            <a:r>
              <a:rPr lang="en-US" dirty="0" smtClean="0"/>
              <a:t>Government of Yukon</a:t>
            </a:r>
            <a:endParaRPr lang="en-CA" dirty="0" smtClean="0"/>
          </a:p>
        </p:txBody>
      </p:sp>
      <p:sp>
        <p:nvSpPr>
          <p:cNvPr id="5" name="Slide Number Placeholder 4"/>
          <p:cNvSpPr>
            <a:spLocks noGrp="1"/>
          </p:cNvSpPr>
          <p:nvPr>
            <p:ph type="sldNum" sz="quarter" idx="12"/>
          </p:nvPr>
        </p:nvSpPr>
        <p:spPr/>
        <p:txBody>
          <a:bodyPr/>
          <a:lstStyle/>
          <a:p>
            <a:fld id="{1877DA17-AE8C-4E8A-9D22-6317634FEA89}" type="slidenum">
              <a:rPr lang="en-CA" noProof="0" smtClean="0"/>
              <a:t>3</a:t>
            </a:fld>
            <a:endParaRPr lang="en-CA" noProof="0" dirty="0"/>
          </a:p>
        </p:txBody>
      </p:sp>
      <p:pic>
        <p:nvPicPr>
          <p:cNvPr id="7" name="Picture 6"/>
          <p:cNvPicPr>
            <a:picLocks noChangeAspect="1"/>
          </p:cNvPicPr>
          <p:nvPr/>
        </p:nvPicPr>
        <p:blipFill rotWithShape="1">
          <a:blip r:embed="rId3"/>
          <a:srcRect t="23438" b="41154"/>
          <a:stretch/>
        </p:blipFill>
        <p:spPr>
          <a:xfrm>
            <a:off x="628651" y="3922288"/>
            <a:ext cx="7886700" cy="2094449"/>
          </a:xfrm>
          <a:prstGeom prst="rect">
            <a:avLst/>
          </a:prstGeom>
        </p:spPr>
      </p:pic>
    </p:spTree>
    <p:extLst>
      <p:ext uri="{BB962C8B-B14F-4D97-AF65-F5344CB8AC3E}">
        <p14:creationId xmlns:p14="http://schemas.microsoft.com/office/powerpoint/2010/main" val="40669597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Government of Yukon</a:t>
            </a:r>
            <a:endParaRPr lang="en-CA" dirty="0" smtClean="0"/>
          </a:p>
        </p:txBody>
      </p:sp>
      <p:sp>
        <p:nvSpPr>
          <p:cNvPr id="5" name="Slide Number Placeholder 4"/>
          <p:cNvSpPr>
            <a:spLocks noGrp="1"/>
          </p:cNvSpPr>
          <p:nvPr>
            <p:ph type="sldNum" sz="quarter" idx="12"/>
          </p:nvPr>
        </p:nvSpPr>
        <p:spPr/>
        <p:txBody>
          <a:bodyPr/>
          <a:lstStyle/>
          <a:p>
            <a:fld id="{1877DA17-AE8C-4E8A-9D22-6317634FEA89}" type="slidenum">
              <a:rPr lang="en-CA" noProof="0" smtClean="0"/>
              <a:t>39</a:t>
            </a:fld>
            <a:endParaRPr lang="en-CA" noProof="0" dirty="0"/>
          </a:p>
        </p:txBody>
      </p:sp>
      <p:pic>
        <p:nvPicPr>
          <p:cNvPr id="6" name="Picture 5"/>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60745986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CA" dirty="0" smtClean="0"/>
              <a:t>Strategic Asset Management Plan</a:t>
            </a:r>
            <a:endParaRPr lang="en-CA" dirty="0"/>
          </a:p>
        </p:txBody>
      </p:sp>
      <p:sp>
        <p:nvSpPr>
          <p:cNvPr id="10" name="Content Placeholder 9"/>
          <p:cNvSpPr>
            <a:spLocks noGrp="1"/>
          </p:cNvSpPr>
          <p:nvPr>
            <p:ph idx="1"/>
          </p:nvPr>
        </p:nvSpPr>
        <p:spPr/>
        <p:txBody>
          <a:bodyPr/>
          <a:lstStyle/>
          <a:p>
            <a:r>
              <a:rPr lang="en-CA" dirty="0" smtClean="0"/>
              <a:t>Asset scope</a:t>
            </a:r>
          </a:p>
          <a:p>
            <a:r>
              <a:rPr lang="en-CA" dirty="0" smtClean="0"/>
              <a:t>Objectives</a:t>
            </a:r>
          </a:p>
          <a:p>
            <a:r>
              <a:rPr lang="en-CA" dirty="0" smtClean="0"/>
              <a:t>Stakeholders</a:t>
            </a:r>
          </a:p>
          <a:p>
            <a:r>
              <a:rPr lang="en-CA" dirty="0" smtClean="0"/>
              <a:t>Team structure</a:t>
            </a:r>
          </a:p>
          <a:p>
            <a:r>
              <a:rPr lang="en-CA" dirty="0" smtClean="0"/>
              <a:t>Asset-specific plans</a:t>
            </a:r>
          </a:p>
          <a:p>
            <a:r>
              <a:rPr lang="en-CA" dirty="0" smtClean="0"/>
              <a:t>Performance measures</a:t>
            </a:r>
          </a:p>
          <a:p>
            <a:endParaRPr lang="en-CA" dirty="0"/>
          </a:p>
        </p:txBody>
      </p:sp>
      <p:sp>
        <p:nvSpPr>
          <p:cNvPr id="4" name="Date Placeholder 3"/>
          <p:cNvSpPr>
            <a:spLocks noGrp="1"/>
          </p:cNvSpPr>
          <p:nvPr>
            <p:ph type="dt" sz="half" idx="10"/>
          </p:nvPr>
        </p:nvSpPr>
        <p:spPr/>
        <p:txBody>
          <a:bodyPr/>
          <a:lstStyle/>
          <a:p>
            <a:r>
              <a:rPr lang="en-US" smtClean="0"/>
              <a:t>Government of Yukon</a:t>
            </a:r>
            <a:endParaRPr lang="en-CA" dirty="0" smtClean="0"/>
          </a:p>
        </p:txBody>
      </p:sp>
      <p:sp>
        <p:nvSpPr>
          <p:cNvPr id="5" name="Slide Number Placeholder 4"/>
          <p:cNvSpPr>
            <a:spLocks noGrp="1"/>
          </p:cNvSpPr>
          <p:nvPr>
            <p:ph type="sldNum" sz="quarter" idx="12"/>
          </p:nvPr>
        </p:nvSpPr>
        <p:spPr/>
        <p:txBody>
          <a:bodyPr/>
          <a:lstStyle/>
          <a:p>
            <a:fld id="{1877DA17-AE8C-4E8A-9D22-6317634FEA89}" type="slidenum">
              <a:rPr lang="en-CA" noProof="0" smtClean="0"/>
              <a:pPr/>
              <a:t>4</a:t>
            </a:fld>
            <a:endParaRPr lang="en-CA" noProof="0" dirty="0"/>
          </a:p>
        </p:txBody>
      </p:sp>
    </p:spTree>
    <p:extLst>
      <p:ext uri="{BB962C8B-B14F-4D97-AF65-F5344CB8AC3E}">
        <p14:creationId xmlns:p14="http://schemas.microsoft.com/office/powerpoint/2010/main" val="5469393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54336"/>
            <a:ext cx="7886700" cy="1333601"/>
          </a:xfrm>
        </p:spPr>
        <p:txBody>
          <a:bodyPr/>
          <a:lstStyle/>
          <a:p>
            <a:r>
              <a:rPr lang="en-US" dirty="0" smtClean="0"/>
              <a:t>Asset Management Plans</a:t>
            </a:r>
            <a:endParaRPr lang="en-US" dirty="0"/>
          </a:p>
        </p:txBody>
      </p:sp>
      <p:sp>
        <p:nvSpPr>
          <p:cNvPr id="3" name="Content Placeholder 2"/>
          <p:cNvSpPr>
            <a:spLocks noGrp="1"/>
          </p:cNvSpPr>
          <p:nvPr>
            <p:ph idx="1"/>
          </p:nvPr>
        </p:nvSpPr>
        <p:spPr>
          <a:xfrm>
            <a:off x="628650" y="2607766"/>
            <a:ext cx="7886700" cy="3978049"/>
          </a:xfrm>
        </p:spPr>
        <p:txBody>
          <a:bodyPr/>
          <a:lstStyle/>
          <a:p>
            <a:r>
              <a:rPr lang="en-US" dirty="0" smtClean="0"/>
              <a:t>Specific to each asset class</a:t>
            </a:r>
          </a:p>
          <a:p>
            <a:r>
              <a:rPr lang="en-US" dirty="0" smtClean="0"/>
              <a:t>Qualities, challenges, risks</a:t>
            </a:r>
          </a:p>
          <a:p>
            <a:r>
              <a:rPr lang="en-US" dirty="0" smtClean="0"/>
              <a:t>Timeline to reach objectives</a:t>
            </a:r>
          </a:p>
          <a:p>
            <a:r>
              <a:rPr lang="en-US" dirty="0" smtClean="0"/>
              <a:t>Identifies </a:t>
            </a:r>
            <a:r>
              <a:rPr lang="en-US" dirty="0" err="1" smtClean="0"/>
              <a:t>LoS</a:t>
            </a:r>
            <a:r>
              <a:rPr lang="en-US" dirty="0" smtClean="0"/>
              <a:t>, state of infrastructure, future demand, life cycle management strategies, financial summaries, plan improvements</a:t>
            </a:r>
            <a:endParaRPr lang="en-US" dirty="0"/>
          </a:p>
        </p:txBody>
      </p:sp>
      <p:sp>
        <p:nvSpPr>
          <p:cNvPr id="4" name="Date Placeholder 3"/>
          <p:cNvSpPr>
            <a:spLocks noGrp="1"/>
          </p:cNvSpPr>
          <p:nvPr>
            <p:ph type="dt" sz="half" idx="10"/>
          </p:nvPr>
        </p:nvSpPr>
        <p:spPr/>
        <p:txBody>
          <a:bodyPr/>
          <a:lstStyle/>
          <a:p>
            <a:r>
              <a:rPr lang="en-US" smtClean="0"/>
              <a:t>Government of Yukon</a:t>
            </a:r>
            <a:endParaRPr lang="en-CA" dirty="0" smtClean="0"/>
          </a:p>
        </p:txBody>
      </p:sp>
      <p:sp>
        <p:nvSpPr>
          <p:cNvPr id="5" name="Slide Number Placeholder 4"/>
          <p:cNvSpPr>
            <a:spLocks noGrp="1"/>
          </p:cNvSpPr>
          <p:nvPr>
            <p:ph type="sldNum" sz="quarter" idx="12"/>
          </p:nvPr>
        </p:nvSpPr>
        <p:spPr/>
        <p:txBody>
          <a:bodyPr/>
          <a:lstStyle/>
          <a:p>
            <a:fld id="{1877DA17-AE8C-4E8A-9D22-6317634FEA89}" type="slidenum">
              <a:rPr lang="en-CA" noProof="0" smtClean="0"/>
              <a:t>5</a:t>
            </a:fld>
            <a:endParaRPr lang="en-CA" noProof="0" dirty="0"/>
          </a:p>
        </p:txBody>
      </p:sp>
      <p:graphicFrame>
        <p:nvGraphicFramePr>
          <p:cNvPr id="6" name="Diagram 5"/>
          <p:cNvGraphicFramePr/>
          <p:nvPr>
            <p:extLst>
              <p:ext uri="{D42A27DB-BD31-4B8C-83A1-F6EECF244321}">
                <p14:modId xmlns:p14="http://schemas.microsoft.com/office/powerpoint/2010/main" val="467110644"/>
              </p:ext>
            </p:extLst>
          </p:nvPr>
        </p:nvGraphicFramePr>
        <p:xfrm>
          <a:off x="5816184" y="1274164"/>
          <a:ext cx="3492708" cy="33283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7949250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n-CA" sz="4400" dirty="0" smtClean="0"/>
              <a:t>Level of Service</a:t>
            </a:r>
            <a:endParaRPr lang="en-CA" sz="4400" dirty="0"/>
          </a:p>
        </p:txBody>
      </p:sp>
      <p:sp>
        <p:nvSpPr>
          <p:cNvPr id="7" name="Text Placeholder 6"/>
          <p:cNvSpPr>
            <a:spLocks noGrp="1"/>
          </p:cNvSpPr>
          <p:nvPr>
            <p:ph idx="1"/>
          </p:nvPr>
        </p:nvSpPr>
        <p:spPr/>
        <p:txBody>
          <a:bodyPr>
            <a:normAutofit/>
          </a:bodyPr>
          <a:lstStyle/>
          <a:p>
            <a:r>
              <a:rPr lang="en-CA" dirty="0" smtClean="0"/>
              <a:t>LOS framework</a:t>
            </a:r>
          </a:p>
          <a:p>
            <a:r>
              <a:rPr lang="en-CA" dirty="0" smtClean="0"/>
              <a:t>Customer LOS</a:t>
            </a:r>
          </a:p>
          <a:p>
            <a:r>
              <a:rPr lang="en-CA" dirty="0" smtClean="0"/>
              <a:t>Technical LOS</a:t>
            </a:r>
            <a:endParaRPr lang="en-CA" dirty="0"/>
          </a:p>
        </p:txBody>
      </p:sp>
      <p:sp>
        <p:nvSpPr>
          <p:cNvPr id="4" name="Date Placeholder 3"/>
          <p:cNvSpPr>
            <a:spLocks noGrp="1"/>
          </p:cNvSpPr>
          <p:nvPr>
            <p:ph type="dt" sz="half" idx="10"/>
          </p:nvPr>
        </p:nvSpPr>
        <p:spPr/>
        <p:txBody>
          <a:bodyPr/>
          <a:lstStyle/>
          <a:p>
            <a:r>
              <a:rPr lang="en-US" smtClean="0"/>
              <a:t>Government of Yukon</a:t>
            </a:r>
            <a:endParaRPr lang="en-CA" dirty="0" smtClean="0"/>
          </a:p>
        </p:txBody>
      </p:sp>
      <p:sp>
        <p:nvSpPr>
          <p:cNvPr id="5" name="Slide Number Placeholder 4"/>
          <p:cNvSpPr>
            <a:spLocks noGrp="1"/>
          </p:cNvSpPr>
          <p:nvPr>
            <p:ph type="sldNum" sz="quarter" idx="12"/>
          </p:nvPr>
        </p:nvSpPr>
        <p:spPr/>
        <p:txBody>
          <a:bodyPr/>
          <a:lstStyle/>
          <a:p>
            <a:fld id="{1877DA17-AE8C-4E8A-9D22-6317634FEA89}" type="slidenum">
              <a:rPr lang="en-CA" noProof="0" smtClean="0"/>
              <a:t>6</a:t>
            </a:fld>
            <a:endParaRPr lang="en-CA" noProof="0" dirty="0"/>
          </a:p>
        </p:txBody>
      </p:sp>
      <p:pic>
        <p:nvPicPr>
          <p:cNvPr id="3" name="Picture 2"/>
          <p:cNvPicPr>
            <a:picLocks noChangeAspect="1"/>
          </p:cNvPicPr>
          <p:nvPr/>
        </p:nvPicPr>
        <p:blipFill>
          <a:blip r:embed="rId3"/>
          <a:stretch>
            <a:fillRect/>
          </a:stretch>
        </p:blipFill>
        <p:spPr>
          <a:xfrm>
            <a:off x="4352544" y="2082463"/>
            <a:ext cx="3967734" cy="4094499"/>
          </a:xfrm>
          <a:prstGeom prst="rect">
            <a:avLst/>
          </a:prstGeom>
        </p:spPr>
      </p:pic>
    </p:spTree>
    <p:extLst>
      <p:ext uri="{BB962C8B-B14F-4D97-AF65-F5344CB8AC3E}">
        <p14:creationId xmlns:p14="http://schemas.microsoft.com/office/powerpoint/2010/main" val="374651557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CA" dirty="0" smtClean="0"/>
              <a:t>Asset Inventory and </a:t>
            </a:r>
            <a:br>
              <a:rPr lang="en-CA" dirty="0" smtClean="0"/>
            </a:br>
            <a:r>
              <a:rPr lang="en-CA" dirty="0" smtClean="0"/>
              <a:t>Data Collection</a:t>
            </a:r>
            <a:endParaRPr lang="en-CA" dirty="0"/>
          </a:p>
        </p:txBody>
      </p:sp>
      <p:sp>
        <p:nvSpPr>
          <p:cNvPr id="6" name="Content Placeholder 5"/>
          <p:cNvSpPr>
            <a:spLocks noGrp="1"/>
          </p:cNvSpPr>
          <p:nvPr>
            <p:ph idx="1"/>
          </p:nvPr>
        </p:nvSpPr>
        <p:spPr>
          <a:xfrm>
            <a:off x="628649" y="2198913"/>
            <a:ext cx="7964507" cy="3978049"/>
          </a:xfrm>
        </p:spPr>
        <p:txBody>
          <a:bodyPr/>
          <a:lstStyle/>
          <a:p>
            <a:r>
              <a:rPr lang="en-CA" dirty="0" smtClean="0"/>
              <a:t>Regular inspection of assets</a:t>
            </a:r>
          </a:p>
          <a:p>
            <a:r>
              <a:rPr lang="en-CA" dirty="0" smtClean="0"/>
              <a:t>Asset-specific measures</a:t>
            </a:r>
          </a:p>
          <a:p>
            <a:r>
              <a:rPr lang="en-CA" dirty="0" smtClean="0"/>
              <a:t>Databases of components and conditions</a:t>
            </a:r>
          </a:p>
          <a:p>
            <a:endParaRPr lang="en-CA" dirty="0"/>
          </a:p>
        </p:txBody>
      </p:sp>
      <p:sp>
        <p:nvSpPr>
          <p:cNvPr id="4" name="Date Placeholder 3"/>
          <p:cNvSpPr>
            <a:spLocks noGrp="1"/>
          </p:cNvSpPr>
          <p:nvPr>
            <p:ph type="dt" sz="half" idx="10"/>
          </p:nvPr>
        </p:nvSpPr>
        <p:spPr/>
        <p:txBody>
          <a:bodyPr/>
          <a:lstStyle/>
          <a:p>
            <a:r>
              <a:rPr lang="en-US" smtClean="0"/>
              <a:t>Government of Yukon</a:t>
            </a:r>
            <a:endParaRPr lang="en-CA" dirty="0" smtClean="0"/>
          </a:p>
        </p:txBody>
      </p:sp>
      <p:sp>
        <p:nvSpPr>
          <p:cNvPr id="5" name="Slide Number Placeholder 4"/>
          <p:cNvSpPr>
            <a:spLocks noGrp="1"/>
          </p:cNvSpPr>
          <p:nvPr>
            <p:ph type="sldNum" sz="quarter" idx="12"/>
          </p:nvPr>
        </p:nvSpPr>
        <p:spPr/>
        <p:txBody>
          <a:bodyPr/>
          <a:lstStyle/>
          <a:p>
            <a:fld id="{1877DA17-AE8C-4E8A-9D22-6317634FEA89}" type="slidenum">
              <a:rPr lang="en-CA" noProof="0" smtClean="0"/>
              <a:t>7</a:t>
            </a:fld>
            <a:endParaRPr lang="en-CA" noProof="0" dirty="0"/>
          </a:p>
        </p:txBody>
      </p:sp>
      <p:pic>
        <p:nvPicPr>
          <p:cNvPr id="7" name="Picture 6"/>
          <p:cNvPicPr>
            <a:picLocks noChangeAspect="1"/>
          </p:cNvPicPr>
          <p:nvPr/>
        </p:nvPicPr>
        <p:blipFill rotWithShape="1">
          <a:blip r:embed="rId3"/>
          <a:srcRect l="57" t="15657" r="425" b="17896"/>
          <a:stretch/>
        </p:blipFill>
        <p:spPr>
          <a:xfrm>
            <a:off x="1586430" y="4054208"/>
            <a:ext cx="5971141" cy="2242618"/>
          </a:xfrm>
          <a:prstGeom prst="rect">
            <a:avLst/>
          </a:prstGeom>
        </p:spPr>
      </p:pic>
    </p:spTree>
    <p:extLst>
      <p:ext uri="{BB962C8B-B14F-4D97-AF65-F5344CB8AC3E}">
        <p14:creationId xmlns:p14="http://schemas.microsoft.com/office/powerpoint/2010/main" val="31008917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CA" dirty="0" smtClean="0"/>
              <a:t>Performance and</a:t>
            </a:r>
            <a:br>
              <a:rPr lang="en-CA" dirty="0" smtClean="0"/>
            </a:br>
            <a:r>
              <a:rPr lang="en-CA" dirty="0" smtClean="0"/>
              <a:t>Condition Monitoring</a:t>
            </a:r>
            <a:endParaRPr lang="en-CA" dirty="0"/>
          </a:p>
        </p:txBody>
      </p:sp>
      <p:sp>
        <p:nvSpPr>
          <p:cNvPr id="6" name="Content Placeholder 5"/>
          <p:cNvSpPr>
            <a:spLocks noGrp="1"/>
          </p:cNvSpPr>
          <p:nvPr>
            <p:ph idx="1"/>
          </p:nvPr>
        </p:nvSpPr>
        <p:spPr/>
        <p:txBody>
          <a:bodyPr/>
          <a:lstStyle/>
          <a:p>
            <a:r>
              <a:rPr lang="en-CA" dirty="0" smtClean="0"/>
              <a:t>Condition Index from inspection data</a:t>
            </a:r>
          </a:p>
          <a:p>
            <a:r>
              <a:rPr lang="en-CA" dirty="0" smtClean="0"/>
              <a:t>Monitor trends over time</a:t>
            </a:r>
          </a:p>
          <a:p>
            <a:r>
              <a:rPr lang="en-CA" dirty="0" smtClean="0"/>
              <a:t>Trigger values</a:t>
            </a:r>
            <a:endParaRPr lang="en-CA" dirty="0"/>
          </a:p>
        </p:txBody>
      </p:sp>
      <p:sp>
        <p:nvSpPr>
          <p:cNvPr id="4" name="Date Placeholder 3"/>
          <p:cNvSpPr>
            <a:spLocks noGrp="1"/>
          </p:cNvSpPr>
          <p:nvPr>
            <p:ph type="dt" sz="half" idx="10"/>
          </p:nvPr>
        </p:nvSpPr>
        <p:spPr/>
        <p:txBody>
          <a:bodyPr/>
          <a:lstStyle/>
          <a:p>
            <a:r>
              <a:rPr lang="en-US" dirty="0" smtClean="0"/>
              <a:t>Government of Yukon</a:t>
            </a:r>
            <a:endParaRPr lang="en-CA" dirty="0" smtClean="0"/>
          </a:p>
        </p:txBody>
      </p:sp>
      <p:sp>
        <p:nvSpPr>
          <p:cNvPr id="5" name="Slide Number Placeholder 4"/>
          <p:cNvSpPr>
            <a:spLocks noGrp="1"/>
          </p:cNvSpPr>
          <p:nvPr>
            <p:ph type="sldNum" sz="quarter" idx="12"/>
          </p:nvPr>
        </p:nvSpPr>
        <p:spPr/>
        <p:txBody>
          <a:bodyPr/>
          <a:lstStyle/>
          <a:p>
            <a:fld id="{1877DA17-AE8C-4E8A-9D22-6317634FEA89}" type="slidenum">
              <a:rPr lang="en-CA" noProof="0" smtClean="0"/>
              <a:t>8</a:t>
            </a:fld>
            <a:endParaRPr lang="en-CA" noProof="0" dirty="0"/>
          </a:p>
        </p:txBody>
      </p:sp>
      <p:graphicFrame>
        <p:nvGraphicFramePr>
          <p:cNvPr id="9" name="Chart 8"/>
          <p:cNvGraphicFramePr>
            <a:graphicFrameLocks/>
          </p:cNvGraphicFramePr>
          <p:nvPr>
            <p:extLst>
              <p:ext uri="{D42A27DB-BD31-4B8C-83A1-F6EECF244321}">
                <p14:modId xmlns:p14="http://schemas.microsoft.com/office/powerpoint/2010/main" val="812335654"/>
              </p:ext>
            </p:extLst>
          </p:nvPr>
        </p:nvGraphicFramePr>
        <p:xfrm>
          <a:off x="1236738" y="3988105"/>
          <a:ext cx="6846794" cy="227467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81300981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COUNT" val="3"/>
  <p:tag name="ARTICULATE_DESIGN_ID_OFFICE THEME" val="heYyxGhq"/>
  <p:tag name="ARTICULATE_SLIDE_THUMBNAIL_REFRESH" val="1"/>
  <p:tag name="ARTICULATE_PROJECT_OPEN" val="0"/>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YG Colour Theme">
      <a:dk1>
        <a:sysClr val="windowText" lastClr="000000"/>
      </a:dk1>
      <a:lt1>
        <a:sysClr val="window" lastClr="FFFFFF"/>
      </a:lt1>
      <a:dk2>
        <a:srgbClr val="3F3F3F"/>
      </a:dk2>
      <a:lt2>
        <a:srgbClr val="F2A900"/>
      </a:lt2>
      <a:accent1>
        <a:srgbClr val="244C5A"/>
      </a:accent1>
      <a:accent2>
        <a:srgbClr val="0097A9"/>
      </a:accent2>
      <a:accent3>
        <a:srgbClr val="7A9A01"/>
      </a:accent3>
      <a:accent4>
        <a:srgbClr val="F2A900"/>
      </a:accent4>
      <a:accent5>
        <a:srgbClr val="DC4405"/>
      </a:accent5>
      <a:accent6>
        <a:srgbClr val="512A44"/>
      </a:accent6>
      <a:hlink>
        <a:srgbClr val="0097A9"/>
      </a:hlink>
      <a:folHlink>
        <a:srgbClr val="512A44"/>
      </a:folHlink>
    </a:clrScheme>
    <a:fontScheme name="YG Fonts">
      <a:majorFont>
        <a:latin typeface="Montserrat"/>
        <a:ea typeface=""/>
        <a:cs typeface=""/>
      </a:majorFont>
      <a:minorFont>
        <a:latin typeface="Nunito Sans"/>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YG_PowerPoint_Template5-standard.potx" id="{D9269106-EA42-4235-AE4B-62AD35959E4F}" vid="{0BECDB16-E5AF-4BE6-80DD-E61A5A2A98B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3.xml><?xml version="1.0" encoding="utf-8"?>
<p:properties xmlns:p="http://schemas.microsoft.com/office/2006/metadata/properties" xmlns:xsi="http://www.w3.org/2001/XMLSchema-instance" xmlns:pc="http://schemas.microsoft.com/office/infopath/2007/PartnerControls">
  <documentManagement>
    <_dlc_DocId xmlns="735eeb13-47b0-4f7e-9a38-605dfa23e887">22A7DEPTCPWU-1077211257-189</_dlc_DocId>
    <_dlc_DocIdUrl xmlns="735eeb13-47b0-4f7e-9a38-605dfa23e887">
      <Url>https://yukonnect.gov.yk.ca/collab/hpw-c1/tdassetmgt/_layouts/15/DocIdRedir.aspx?ID=22A7DEPTCPWU-1077211257-189</Url>
      <Description>22A7DEPTCPWU-1077211257-189</Description>
    </_dlc_DocIdUrl>
    <Program xmlns="45a7b901-57b6-4528-916f-52fba3181f0f">22</Program>
    <Year xmlns="45a7b901-57b6-4528-916f-52fba3181f0f">19/20</Year>
    <Stage xmlns="45a7b901-57b6-4528-916f-52fba3181f0f">Working/Draft</Stage>
    <Type_x002f_Purpose xmlns="45a7b901-57b6-4528-916f-52fba3181f0f">Planning</Type_x002f_Purpose>
  </documentManagement>
</p:properties>
</file>

<file path=customXml/item4.xml><?xml version="1.0" encoding="utf-8"?>
<ct:contentTypeSchema xmlns:ct="http://schemas.microsoft.com/office/2006/metadata/contentType" xmlns:ma="http://schemas.microsoft.com/office/2006/metadata/properties/metaAttributes" ct:_="" ma:_="" ma:contentTypeName="Document" ma:contentTypeID="0x010100BCA73CCE2428CF4D8DA8F1CC42C7CBAE" ma:contentTypeVersion="6" ma:contentTypeDescription="Create a new document." ma:contentTypeScope="" ma:versionID="61ddfc9031f7b309d23642f69a3c74ed">
  <xsd:schema xmlns:xsd="http://www.w3.org/2001/XMLSchema" xmlns:xs="http://www.w3.org/2001/XMLSchema" xmlns:p="http://schemas.microsoft.com/office/2006/metadata/properties" xmlns:ns2="735eeb13-47b0-4f7e-9a38-605dfa23e887" xmlns:ns3="45a7b901-57b6-4528-916f-52fba3181f0f" targetNamespace="http://schemas.microsoft.com/office/2006/metadata/properties" ma:root="true" ma:fieldsID="3acd622d0a26ef2ff9830157d0f53ed2" ns2:_="" ns3:_="">
    <xsd:import namespace="735eeb13-47b0-4f7e-9a38-605dfa23e887"/>
    <xsd:import namespace="45a7b901-57b6-4528-916f-52fba3181f0f"/>
    <xsd:element name="properties">
      <xsd:complexType>
        <xsd:sequence>
          <xsd:element name="documentManagement">
            <xsd:complexType>
              <xsd:all>
                <xsd:element ref="ns2:_dlc_DocId" minOccurs="0"/>
                <xsd:element ref="ns2:_dlc_DocIdUrl" minOccurs="0"/>
                <xsd:element ref="ns2:_dlc_DocIdPersistId" minOccurs="0"/>
                <xsd:element ref="ns3:Program" minOccurs="0"/>
                <xsd:element ref="ns3:Year" minOccurs="0"/>
                <xsd:element ref="ns3:Type_x002f_Purpose" minOccurs="0"/>
                <xsd:element ref="ns3:Stag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35eeb13-47b0-4f7e-9a38-605dfa23e887"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45a7b901-57b6-4528-916f-52fba3181f0f" elementFormDefault="qualified">
    <xsd:import namespace="http://schemas.microsoft.com/office/2006/documentManagement/types"/>
    <xsd:import namespace="http://schemas.microsoft.com/office/infopath/2007/PartnerControls"/>
    <xsd:element name="Program" ma:index="11" nillable="true" ma:displayName="Program" ma:description="Select the TAMU program this file is related to." ma:list="{003c12a1-b1e6-4018-a413-3901fd3fdf89}" ma:internalName="Program" ma:showField="Title">
      <xsd:simpleType>
        <xsd:restriction base="dms:Lookup"/>
      </xsd:simpleType>
    </xsd:element>
    <xsd:element name="Year" ma:index="12" nillable="true" ma:displayName="Year" ma:default="19/20" ma:description="What fiscal year is this file related to?" ma:format="Dropdown" ma:internalName="Year">
      <xsd:simpleType>
        <xsd:restriction base="dms:Choice">
          <xsd:enumeration value="19/20"/>
          <xsd:enumeration value="20/21"/>
          <xsd:enumeration value="21/22"/>
          <xsd:enumeration value="22/23"/>
          <xsd:enumeration value="23/24"/>
        </xsd:restriction>
      </xsd:simpleType>
    </xsd:element>
    <xsd:element name="Type_x002f_Purpose" ma:index="13" nillable="true" ma:displayName="Type/Purpose" ma:default="Planning" ma:description="Select the type of document or it's intended purposed." ma:format="Dropdown" ma:internalName="Type_x002f_Purpose">
      <xsd:simpleType>
        <xsd:restriction base="dms:Choice">
          <xsd:enumeration value="AMP"/>
          <xsd:enumeration value="Planning"/>
          <xsd:enumeration value="Budget"/>
          <xsd:enumeration value="LOS"/>
          <xsd:enumeration value="Condition and Performance"/>
          <xsd:enumeration value="Specifications"/>
          <xsd:enumeration value="Correspondence"/>
          <xsd:enumeration value="Report"/>
        </xsd:restriction>
      </xsd:simpleType>
    </xsd:element>
    <xsd:element name="Stage" ma:index="14" nillable="true" ma:displayName="Stage" ma:default="Working/Draft" ma:description="Select which stage the document is at" ma:format="Dropdown" ma:internalName="Stage">
      <xsd:simpleType>
        <xsd:restriction base="dms:Choice">
          <xsd:enumeration value="Working/Draft"/>
          <xsd:enumeration value="Review"/>
          <xsd:enumeration value="Final"/>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1C25439-0D3C-4191-A845-2FC3E4C27866}">
  <ds:schemaRefs>
    <ds:schemaRef ds:uri="http://schemas.microsoft.com/sharepoint/v3/contenttype/forms"/>
  </ds:schemaRefs>
</ds:datastoreItem>
</file>

<file path=customXml/itemProps2.xml><?xml version="1.0" encoding="utf-8"?>
<ds:datastoreItem xmlns:ds="http://schemas.openxmlformats.org/officeDocument/2006/customXml" ds:itemID="{7637C2CC-0604-4D08-BCFF-42C3428D59A4}">
  <ds:schemaRefs>
    <ds:schemaRef ds:uri="http://schemas.microsoft.com/sharepoint/events"/>
  </ds:schemaRefs>
</ds:datastoreItem>
</file>

<file path=customXml/itemProps3.xml><?xml version="1.0" encoding="utf-8"?>
<ds:datastoreItem xmlns:ds="http://schemas.openxmlformats.org/officeDocument/2006/customXml" ds:itemID="{EC770C9E-1370-453E-93FE-94F3EA8A83A7}">
  <ds:schemaRefs>
    <ds:schemaRef ds:uri="http://purl.org/dc/dcmitype/"/>
    <ds:schemaRef ds:uri="http://www.w3.org/XML/1998/namespace"/>
    <ds:schemaRef ds:uri="http://schemas.microsoft.com/office/infopath/2007/PartnerControls"/>
    <ds:schemaRef ds:uri="45a7b901-57b6-4528-916f-52fba3181f0f"/>
    <ds:schemaRef ds:uri="735eeb13-47b0-4f7e-9a38-605dfa23e887"/>
    <ds:schemaRef ds:uri="http://purl.org/dc/terms/"/>
    <ds:schemaRef ds:uri="http://schemas.openxmlformats.org/package/2006/metadata/core-properties"/>
    <ds:schemaRef ds:uri="http://schemas.microsoft.com/office/2006/documentManagement/types"/>
    <ds:schemaRef ds:uri="http://schemas.microsoft.com/office/2006/metadata/properties"/>
    <ds:schemaRef ds:uri="http://purl.org/dc/elements/1.1/"/>
  </ds:schemaRefs>
</ds:datastoreItem>
</file>

<file path=customXml/itemProps4.xml><?xml version="1.0" encoding="utf-8"?>
<ds:datastoreItem xmlns:ds="http://schemas.openxmlformats.org/officeDocument/2006/customXml" ds:itemID="{EC4654CD-74E0-439A-ABA4-8EFD13CF927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35eeb13-47b0-4f7e-9a38-605dfa23e887"/>
    <ds:schemaRef ds:uri="45a7b901-57b6-4528-916f-52fba3181f0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5169</TotalTime>
  <Words>3535</Words>
  <Application>Microsoft Office PowerPoint</Application>
  <PresentationFormat>On-screen Show (4:3)</PresentationFormat>
  <Paragraphs>542</Paragraphs>
  <Slides>40</Slides>
  <Notes>37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40</vt:i4>
      </vt:variant>
    </vt:vector>
  </HeadingPairs>
  <TitlesOfParts>
    <vt:vector size="46" baseType="lpstr">
      <vt:lpstr>Arial</vt:lpstr>
      <vt:lpstr>Arial Unicode MS</vt:lpstr>
      <vt:lpstr>Calibri</vt:lpstr>
      <vt:lpstr>Montserrat</vt:lpstr>
      <vt:lpstr>Nunito Sans</vt:lpstr>
      <vt:lpstr>Office Theme</vt:lpstr>
      <vt:lpstr>Yukon Asset Management Community of Practice Meeting</vt:lpstr>
      <vt:lpstr>Agenda</vt:lpstr>
      <vt:lpstr>Who Are We?</vt:lpstr>
      <vt:lpstr>Asset Management</vt:lpstr>
      <vt:lpstr>Strategic Asset Management Plan</vt:lpstr>
      <vt:lpstr>Asset Management Plans</vt:lpstr>
      <vt:lpstr>Level of Service</vt:lpstr>
      <vt:lpstr>Asset Inventory and  Data Collection</vt:lpstr>
      <vt:lpstr>Performance and Condition Monitoring</vt:lpstr>
      <vt:lpstr>Life Cycle Management</vt:lpstr>
      <vt:lpstr>Roles and Responsibilities RASCI</vt:lpstr>
      <vt:lpstr>Transportation Asset Classes</vt:lpstr>
      <vt:lpstr>Example:  Vegetation Management System (VMS)</vt:lpstr>
      <vt:lpstr>VMS Scope</vt:lpstr>
      <vt:lpstr>VMS Objectives</vt:lpstr>
      <vt:lpstr>VMS Data Collection – Tombstone </vt:lpstr>
      <vt:lpstr>VMS Data Collection – Inspection</vt:lpstr>
      <vt:lpstr>Classifications of Vegetation Control</vt:lpstr>
      <vt:lpstr>Classifications of Vegetation Control</vt:lpstr>
      <vt:lpstr>Classifications of Vegetation Control</vt:lpstr>
      <vt:lpstr>Classifications of Vegetation Control</vt:lpstr>
      <vt:lpstr>VMS Levels of Service</vt:lpstr>
      <vt:lpstr>PowerPoint Presentation</vt:lpstr>
      <vt:lpstr>PowerPoint Presentation</vt:lpstr>
      <vt:lpstr>PowerPoint Presentation</vt:lpstr>
      <vt:lpstr>PowerPoint Presentation</vt:lpstr>
      <vt:lpstr>PowerPoint Presentation</vt:lpstr>
      <vt:lpstr>PowerPoint Presentation</vt:lpstr>
      <vt:lpstr>Expected Benefits</vt:lpstr>
      <vt:lpstr>Example:  Line Painting Program</vt:lpstr>
      <vt:lpstr>Line Painting Program</vt:lpstr>
      <vt:lpstr>PowerPoint Presentation</vt:lpstr>
      <vt:lpstr>PowerPoint Presentation</vt:lpstr>
      <vt:lpstr>PowerPoint Presentation</vt:lpstr>
      <vt:lpstr>PowerPoint Presentation</vt:lpstr>
      <vt:lpstr>PowerPoint Presentation</vt:lpstr>
      <vt:lpstr>PowerPoint Presentation</vt:lpstr>
      <vt:lpstr>Level of Service</vt:lpstr>
      <vt:lpstr>Expected Benefits</vt:lpstr>
      <vt:lpstr>PowerPoint Presentation</vt:lpstr>
    </vt:vector>
  </TitlesOfParts>
  <Company>Government of Yukon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Yukon Asset Management Community of Practice Meeting</dc:title>
  <dc:creator>Roni-Sue.Sparvier</dc:creator>
  <cp:lastModifiedBy>Kirsten.Sylvestre</cp:lastModifiedBy>
  <cp:revision>255</cp:revision>
  <cp:lastPrinted>2019-02-06T21:30:54Z</cp:lastPrinted>
  <dcterms:created xsi:type="dcterms:W3CDTF">2018-03-08T18:04:23Z</dcterms:created>
  <dcterms:modified xsi:type="dcterms:W3CDTF">2019-03-28T20:13:41Z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726A15F8-C11B-4F23-A7BA-414275B41D9B</vt:lpwstr>
  </property>
  <property fmtid="{D5CDD505-2E9C-101B-9397-08002B2CF9AE}" pid="3" name="ArticulatePath">
    <vt:lpwstr>YG_PowerPoint_Template1</vt:lpwstr>
  </property>
  <property fmtid="{D5CDD505-2E9C-101B-9397-08002B2CF9AE}" pid="4" name="ContentTypeId">
    <vt:lpwstr>0x010100BCA73CCE2428CF4D8DA8F1CC42C7CBAE</vt:lpwstr>
  </property>
  <property fmtid="{D5CDD505-2E9C-101B-9397-08002B2CF9AE}" pid="5" name="_dlc_DocIdItemGuid">
    <vt:lpwstr>eb6c6cde-e210-4b5a-9144-1bea607aba20</vt:lpwstr>
  </property>
</Properties>
</file>